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19" r:id="rId1"/>
  </p:sldMasterIdLst>
  <p:notesMasterIdLst>
    <p:notesMasterId r:id="rId17"/>
  </p:notesMasterIdLst>
  <p:handoutMasterIdLst>
    <p:handoutMasterId r:id="rId18"/>
  </p:handoutMasterIdLst>
  <p:sldIdLst>
    <p:sldId id="372" r:id="rId2"/>
    <p:sldId id="466" r:id="rId3"/>
    <p:sldId id="473" r:id="rId4"/>
    <p:sldId id="474" r:id="rId5"/>
    <p:sldId id="434" r:id="rId6"/>
    <p:sldId id="476" r:id="rId7"/>
    <p:sldId id="477" r:id="rId8"/>
    <p:sldId id="478" r:id="rId9"/>
    <p:sldId id="479" r:id="rId10"/>
    <p:sldId id="480" r:id="rId11"/>
    <p:sldId id="481" r:id="rId12"/>
    <p:sldId id="482" r:id="rId13"/>
    <p:sldId id="486" r:id="rId14"/>
    <p:sldId id="487" r:id="rId15"/>
    <p:sldId id="490" r:id="rId1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华文行楷" pitchFamily="2" charset="-122"/>
        <a:cs typeface="+mn-cs"/>
      </a:defRPr>
    </a:lvl1pPr>
    <a:lvl2pPr marL="457200" algn="l" rtl="0" fontAlgn="base">
      <a:spcBef>
        <a:spcPct val="0"/>
      </a:spcBef>
      <a:spcAft>
        <a:spcPct val="0"/>
      </a:spcAft>
      <a:defRPr kern="1200">
        <a:solidFill>
          <a:schemeClr val="tx1"/>
        </a:solidFill>
        <a:latin typeface="Arial" charset="0"/>
        <a:ea typeface="华文行楷" pitchFamily="2" charset="-122"/>
        <a:cs typeface="+mn-cs"/>
      </a:defRPr>
    </a:lvl2pPr>
    <a:lvl3pPr marL="914400" algn="l" rtl="0" fontAlgn="base">
      <a:spcBef>
        <a:spcPct val="0"/>
      </a:spcBef>
      <a:spcAft>
        <a:spcPct val="0"/>
      </a:spcAft>
      <a:defRPr kern="1200">
        <a:solidFill>
          <a:schemeClr val="tx1"/>
        </a:solidFill>
        <a:latin typeface="Arial" charset="0"/>
        <a:ea typeface="华文行楷" pitchFamily="2" charset="-122"/>
        <a:cs typeface="+mn-cs"/>
      </a:defRPr>
    </a:lvl3pPr>
    <a:lvl4pPr marL="1371600" algn="l" rtl="0" fontAlgn="base">
      <a:spcBef>
        <a:spcPct val="0"/>
      </a:spcBef>
      <a:spcAft>
        <a:spcPct val="0"/>
      </a:spcAft>
      <a:defRPr kern="1200">
        <a:solidFill>
          <a:schemeClr val="tx1"/>
        </a:solidFill>
        <a:latin typeface="Arial" charset="0"/>
        <a:ea typeface="华文行楷" pitchFamily="2" charset="-122"/>
        <a:cs typeface="+mn-cs"/>
      </a:defRPr>
    </a:lvl4pPr>
    <a:lvl5pPr marL="1828800" algn="l" rtl="0" fontAlgn="base">
      <a:spcBef>
        <a:spcPct val="0"/>
      </a:spcBef>
      <a:spcAft>
        <a:spcPct val="0"/>
      </a:spcAft>
      <a:defRPr kern="1200">
        <a:solidFill>
          <a:schemeClr val="tx1"/>
        </a:solidFill>
        <a:latin typeface="Arial" charset="0"/>
        <a:ea typeface="华文行楷" pitchFamily="2" charset="-122"/>
        <a:cs typeface="+mn-cs"/>
      </a:defRPr>
    </a:lvl5pPr>
    <a:lvl6pPr marL="2286000" algn="l" defTabSz="914400" rtl="0" eaLnBrk="1" latinLnBrk="0" hangingPunct="1">
      <a:defRPr kern="1200">
        <a:solidFill>
          <a:schemeClr val="tx1"/>
        </a:solidFill>
        <a:latin typeface="Arial" charset="0"/>
        <a:ea typeface="华文行楷" pitchFamily="2" charset="-122"/>
        <a:cs typeface="+mn-cs"/>
      </a:defRPr>
    </a:lvl6pPr>
    <a:lvl7pPr marL="2743200" algn="l" defTabSz="914400" rtl="0" eaLnBrk="1" latinLnBrk="0" hangingPunct="1">
      <a:defRPr kern="1200">
        <a:solidFill>
          <a:schemeClr val="tx1"/>
        </a:solidFill>
        <a:latin typeface="Arial" charset="0"/>
        <a:ea typeface="华文行楷" pitchFamily="2" charset="-122"/>
        <a:cs typeface="+mn-cs"/>
      </a:defRPr>
    </a:lvl7pPr>
    <a:lvl8pPr marL="3200400" algn="l" defTabSz="914400" rtl="0" eaLnBrk="1" latinLnBrk="0" hangingPunct="1">
      <a:defRPr kern="1200">
        <a:solidFill>
          <a:schemeClr val="tx1"/>
        </a:solidFill>
        <a:latin typeface="Arial" charset="0"/>
        <a:ea typeface="华文行楷" pitchFamily="2" charset="-122"/>
        <a:cs typeface="+mn-cs"/>
      </a:defRPr>
    </a:lvl8pPr>
    <a:lvl9pPr marL="3657600" algn="l" defTabSz="914400" rtl="0" eaLnBrk="1" latinLnBrk="0" hangingPunct="1">
      <a:defRPr kern="1200">
        <a:solidFill>
          <a:schemeClr val="tx1"/>
        </a:solidFill>
        <a:latin typeface="Arial" charset="0"/>
        <a:ea typeface="华文行楷"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0000"/>
    <a:srgbClr val="111111"/>
    <a:srgbClr val="99CCFF"/>
    <a:srgbClr val="B7B4EA"/>
    <a:srgbClr val="CECE32"/>
    <a:srgbClr val="28229E"/>
    <a:srgbClr val="66FFFF"/>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2102" autoAdjust="0"/>
    <p:restoredTop sz="98088" autoAdjust="0"/>
  </p:normalViewPr>
  <p:slideViewPr>
    <p:cSldViewPr>
      <p:cViewPr>
        <p:scale>
          <a:sx n="75" d="100"/>
          <a:sy n="75" d="100"/>
        </p:scale>
        <p:origin x="-2664" y="-8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04"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宋体"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ea typeface="宋体" charset="-122"/>
              </a:defRPr>
            </a:lvl1pPr>
          </a:lstStyle>
          <a:p>
            <a:pPr>
              <a:defRPr/>
            </a:pPr>
            <a:fld id="{CD8E23B9-D005-4F64-B5BC-67A6D1DC02DB}" type="datetimeFigureOut">
              <a:rPr lang="zh-CN" altLang="en-US"/>
              <a:pPr>
                <a:defRPr/>
              </a:pPr>
              <a:t>2016/7/26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宋体"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宋体" charset="-122"/>
              </a:defRPr>
            </a:lvl1pPr>
          </a:lstStyle>
          <a:p>
            <a:pPr>
              <a:defRPr/>
            </a:pPr>
            <a:fld id="{7493F3AE-ED31-4C49-9E68-0C2B996F774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321F89E2-18E6-44EA-9F5A-DA7BB58E5029}" type="datetimeFigureOut">
              <a:rPr lang="zh-CN" altLang="en-US"/>
              <a:pPr>
                <a:defRPr/>
              </a:pPr>
              <a:t>2016/7/26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0C290E13-875E-451F-A2E8-39D81783BAD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noTextEdit="1"/>
          </p:cNvSpPr>
          <p:nvPr>
            <p:ph type="sldImg"/>
          </p:nvPr>
        </p:nvSpPr>
        <p:spPr bwMode="auto">
          <a:noFill/>
          <a:ln>
            <a:solidFill>
              <a:srgbClr val="000000"/>
            </a:solidFill>
            <a:miter lim="800000"/>
            <a:headEnd/>
            <a:tailEnd/>
          </a:ln>
        </p:spPr>
      </p:sp>
      <p:sp>
        <p:nvSpPr>
          <p:cNvPr id="163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90000"/>
              </a:lnSpc>
              <a:spcBef>
                <a:spcPct val="0"/>
              </a:spcBef>
            </a:pPr>
            <a:endParaRPr lang="zh-CN" altLang="en-US" smtClean="0"/>
          </a:p>
        </p:txBody>
      </p:sp>
      <p:sp>
        <p:nvSpPr>
          <p:cNvPr id="163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544107F-D7BD-4DE3-B2E1-E69778A00A9A}" type="slidenum">
              <a:rPr lang="zh-CN" altLang="en-US" smtClean="0">
                <a:latin typeface="Arial" charset="0"/>
                <a:ea typeface="宋体" charset="-122"/>
              </a:rPr>
              <a:pPr/>
              <a:t>1</a:t>
            </a:fld>
            <a:endParaRPr lang="en-US" altLang="zh-CN" smtClean="0">
              <a:latin typeface="Arial" charset="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3-1-1"/>
          <p:cNvPicPr>
            <a:picLocks noChangeAspect="1" noChangeArrowheads="1"/>
          </p:cNvPicPr>
          <p:nvPr/>
        </p:nvPicPr>
        <p:blipFill>
          <a:blip r:embed="rId13"/>
          <a:srcRect/>
          <a:stretch>
            <a:fillRect/>
          </a:stretch>
        </p:blipFill>
        <p:spPr bwMode="auto">
          <a:xfrm>
            <a:off x="0" y="0"/>
            <a:ext cx="9144000" cy="68707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120" r:id="rId1"/>
    <p:sldLayoutId id="2147484121" r:id="rId2"/>
    <p:sldLayoutId id="2147484122" r:id="rId3"/>
    <p:sldLayoutId id="2147484123" r:id="rId4"/>
    <p:sldLayoutId id="2147484124" r:id="rId5"/>
    <p:sldLayoutId id="2147484125" r:id="rId6"/>
    <p:sldLayoutId id="2147484126" r:id="rId7"/>
    <p:sldLayoutId id="2147484127" r:id="rId8"/>
    <p:sldLayoutId id="2147484128" r:id="rId9"/>
    <p:sldLayoutId id="2147484129" r:id="rId10"/>
    <p:sldLayoutId id="214748413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4" descr="图片1.jpg"/>
          <p:cNvPicPr>
            <a:picLocks noChangeAspect="1"/>
          </p:cNvPicPr>
          <p:nvPr/>
        </p:nvPicPr>
        <p:blipFill>
          <a:blip r:embed="rId3"/>
          <a:srcRect/>
          <a:stretch>
            <a:fillRect/>
          </a:stretch>
        </p:blipFill>
        <p:spPr bwMode="auto">
          <a:xfrm>
            <a:off x="0" y="0"/>
            <a:ext cx="9124950" cy="6858000"/>
          </a:xfrm>
          <a:prstGeom prst="rect">
            <a:avLst/>
          </a:prstGeom>
          <a:noFill/>
          <a:ln w="9525">
            <a:noFill/>
            <a:miter lim="800000"/>
            <a:headEnd/>
            <a:tailEnd/>
          </a:ln>
        </p:spPr>
      </p:pic>
      <p:sp>
        <p:nvSpPr>
          <p:cNvPr id="15362" name="TextBox 2"/>
          <p:cNvSpPr txBox="1">
            <a:spLocks noChangeArrowheads="1"/>
          </p:cNvSpPr>
          <p:nvPr/>
        </p:nvSpPr>
        <p:spPr bwMode="auto">
          <a:xfrm>
            <a:off x="785786" y="1960426"/>
            <a:ext cx="7858180" cy="1754326"/>
          </a:xfrm>
          <a:prstGeom prst="rect">
            <a:avLst/>
          </a:prstGeom>
          <a:noFill/>
          <a:ln w="9525">
            <a:noFill/>
            <a:miter lim="800000"/>
            <a:headEnd/>
            <a:tailEnd/>
          </a:ln>
        </p:spPr>
        <p:txBody>
          <a:bodyPr wrap="square">
            <a:spAutoFit/>
          </a:bodyPr>
          <a:lstStyle/>
          <a:p>
            <a:pPr algn="ctr"/>
            <a:r>
              <a:rPr lang="zh-CN" altLang="en-US" sz="5400" b="1" dirty="0" smtClean="0">
                <a:solidFill>
                  <a:srgbClr val="A50021"/>
                </a:solidFill>
                <a:latin typeface="华文行楷" pitchFamily="2" charset="-122"/>
              </a:rPr>
              <a:t>深刻认识党委主体责任</a:t>
            </a:r>
            <a:endParaRPr lang="en-US" altLang="zh-CN" sz="5400" b="1" dirty="0" smtClean="0">
              <a:solidFill>
                <a:srgbClr val="A50021"/>
              </a:solidFill>
              <a:latin typeface="华文行楷" pitchFamily="2" charset="-122"/>
            </a:endParaRPr>
          </a:p>
          <a:p>
            <a:pPr algn="ctr"/>
            <a:r>
              <a:rPr lang="zh-CN" altLang="en-US" sz="5400" b="1" dirty="0" smtClean="0">
                <a:solidFill>
                  <a:srgbClr val="A50021"/>
                </a:solidFill>
                <a:latin typeface="华文行楷" pitchFamily="2" charset="-122"/>
              </a:rPr>
              <a:t>层层推进责任贯彻落实</a:t>
            </a:r>
            <a:endParaRPr lang="zh-CN" altLang="en-US" sz="5400" b="1" dirty="0">
              <a:solidFill>
                <a:srgbClr val="A50021"/>
              </a:solidFill>
              <a:latin typeface="华文行楷" pitchFamily="2" charset="-122"/>
            </a:endParaRPr>
          </a:p>
        </p:txBody>
      </p:sp>
      <p:sp>
        <p:nvSpPr>
          <p:cNvPr id="15363" name="Text Box 10"/>
          <p:cNvSpPr txBox="1">
            <a:spLocks noChangeArrowheads="1"/>
          </p:cNvSpPr>
          <p:nvPr/>
        </p:nvSpPr>
        <p:spPr bwMode="auto">
          <a:xfrm>
            <a:off x="2285984" y="4429132"/>
            <a:ext cx="4786313" cy="929485"/>
          </a:xfrm>
          <a:prstGeom prst="rect">
            <a:avLst/>
          </a:prstGeom>
          <a:noFill/>
          <a:ln w="9525" algn="ctr">
            <a:noFill/>
            <a:miter lim="800000"/>
            <a:headEnd/>
            <a:tailEnd/>
          </a:ln>
        </p:spPr>
        <p:txBody>
          <a:bodyPr>
            <a:spAutoFit/>
          </a:bodyPr>
          <a:lstStyle/>
          <a:p>
            <a:pPr algn="ctr">
              <a:lnSpc>
                <a:spcPct val="60000"/>
              </a:lnSpc>
              <a:spcBef>
                <a:spcPct val="50000"/>
              </a:spcBef>
            </a:pPr>
            <a:r>
              <a:rPr lang="en-US" altLang="zh-CN" sz="3200" b="1" smtClean="0">
                <a:solidFill>
                  <a:srgbClr val="A50021"/>
                </a:solidFill>
                <a:latin typeface="黑体" pitchFamily="49" charset="-122"/>
                <a:ea typeface="黑体" pitchFamily="49" charset="-122"/>
              </a:rPr>
              <a:t>2015</a:t>
            </a:r>
            <a:r>
              <a:rPr lang="zh-CN" altLang="en-US" sz="3200" b="1" dirty="0" smtClean="0">
                <a:solidFill>
                  <a:srgbClr val="A50021"/>
                </a:solidFill>
                <a:latin typeface="黑体" pitchFamily="49" charset="-122"/>
                <a:ea typeface="黑体" pitchFamily="49" charset="-122"/>
              </a:rPr>
              <a:t>年</a:t>
            </a:r>
            <a:r>
              <a:rPr lang="en-US" altLang="zh-CN" sz="3200" b="1" dirty="0" smtClean="0">
                <a:solidFill>
                  <a:srgbClr val="A50021"/>
                </a:solidFill>
                <a:latin typeface="黑体" pitchFamily="49" charset="-122"/>
                <a:ea typeface="黑体" pitchFamily="49" charset="-122"/>
              </a:rPr>
              <a:t>5</a:t>
            </a:r>
            <a:r>
              <a:rPr lang="zh-CN" altLang="en-US" sz="3200" b="1" dirty="0" smtClean="0">
                <a:solidFill>
                  <a:srgbClr val="A50021"/>
                </a:solidFill>
                <a:latin typeface="黑体" pitchFamily="49" charset="-122"/>
                <a:ea typeface="黑体" pitchFamily="49" charset="-122"/>
              </a:rPr>
              <a:t>月</a:t>
            </a:r>
            <a:r>
              <a:rPr lang="en-US" altLang="zh-CN" sz="3200" b="1" dirty="0" smtClean="0">
                <a:solidFill>
                  <a:srgbClr val="A50021"/>
                </a:solidFill>
                <a:latin typeface="黑体" pitchFamily="49" charset="-122"/>
                <a:ea typeface="黑体" pitchFamily="49" charset="-122"/>
              </a:rPr>
              <a:t>25</a:t>
            </a:r>
            <a:r>
              <a:rPr lang="zh-CN" altLang="en-US" sz="3200" b="1" dirty="0" smtClean="0">
                <a:solidFill>
                  <a:srgbClr val="A50021"/>
                </a:solidFill>
                <a:latin typeface="黑体" pitchFamily="49" charset="-122"/>
                <a:ea typeface="黑体" pitchFamily="49" charset="-122"/>
              </a:rPr>
              <a:t>日</a:t>
            </a:r>
            <a:endParaRPr lang="en-US" altLang="zh-CN" sz="3200" b="1" dirty="0" smtClean="0">
              <a:solidFill>
                <a:srgbClr val="A50021"/>
              </a:solidFill>
              <a:latin typeface="黑体" pitchFamily="49" charset="-122"/>
              <a:ea typeface="黑体" pitchFamily="49" charset="-122"/>
            </a:endParaRPr>
          </a:p>
          <a:p>
            <a:pPr algn="ctr">
              <a:lnSpc>
                <a:spcPct val="60000"/>
              </a:lnSpc>
              <a:spcBef>
                <a:spcPct val="50000"/>
              </a:spcBef>
            </a:pPr>
            <a:r>
              <a:rPr lang="en-US" altLang="zh-CN" sz="3200" b="1" dirty="0" smtClean="0">
                <a:solidFill>
                  <a:srgbClr val="A50021"/>
                </a:solidFill>
                <a:latin typeface="黑体" pitchFamily="49" charset="-122"/>
                <a:ea typeface="黑体" pitchFamily="49" charset="-122"/>
              </a:rPr>
              <a:t>(</a:t>
            </a:r>
            <a:r>
              <a:rPr lang="zh-CN" altLang="en-US" sz="3200" b="1" dirty="0" smtClean="0">
                <a:solidFill>
                  <a:srgbClr val="A50021"/>
                </a:solidFill>
                <a:latin typeface="黑体" pitchFamily="49" charset="-122"/>
                <a:ea typeface="黑体" pitchFamily="49" charset="-122"/>
              </a:rPr>
              <a:t>内容摘要</a:t>
            </a:r>
            <a:r>
              <a:rPr lang="en-US" altLang="zh-CN" sz="3200" b="1" dirty="0" smtClean="0">
                <a:solidFill>
                  <a:srgbClr val="A50021"/>
                </a:solidFill>
                <a:latin typeface="黑体" pitchFamily="49" charset="-122"/>
                <a:ea typeface="黑体" pitchFamily="49" charset="-122"/>
              </a:rPr>
              <a:t>)</a:t>
            </a:r>
            <a:endParaRPr lang="en-US" altLang="zh-CN" sz="3200" b="1" dirty="0">
              <a:solidFill>
                <a:srgbClr val="A50021"/>
              </a:solidFill>
              <a:latin typeface="黑体" pitchFamily="49" charset="-122"/>
              <a:ea typeface="黑体" pitchFamily="49" charset="-122"/>
            </a:endParaRPr>
          </a:p>
        </p:txBody>
      </p:sp>
      <p:pic>
        <p:nvPicPr>
          <p:cNvPr id="15364" name="Picture 3" descr="D:\王星星资料\王大星\wxr\2012\常用格式\医院logo、名称\医院logo、名称\B款(绿色).png"/>
          <p:cNvPicPr>
            <a:picLocks noChangeAspect="1" noChangeArrowheads="1"/>
          </p:cNvPicPr>
          <p:nvPr/>
        </p:nvPicPr>
        <p:blipFill>
          <a:blip r:embed="rId4"/>
          <a:srcRect/>
          <a:stretch>
            <a:fillRect/>
          </a:stretch>
        </p:blipFill>
        <p:spPr bwMode="auto">
          <a:xfrm>
            <a:off x="500034" y="357166"/>
            <a:ext cx="1380199" cy="1143008"/>
          </a:xfrm>
          <a:prstGeom prst="rect">
            <a:avLst/>
          </a:prstGeom>
          <a:noFill/>
          <a:ln w="9525">
            <a:noFill/>
            <a:miter lim="800000"/>
            <a:headEnd/>
            <a:tailEnd/>
          </a:ln>
        </p:spPr>
      </p:pic>
      <p:pic>
        <p:nvPicPr>
          <p:cNvPr id="15365" name="Picture 4" descr="D:\王星星资料\王大星\wxr\2012\常用格式\医院logo、名称\医院logo、名称\112421副本11.png"/>
          <p:cNvPicPr>
            <a:picLocks noChangeAspect="1" noChangeArrowheads="1"/>
          </p:cNvPicPr>
          <p:nvPr/>
        </p:nvPicPr>
        <p:blipFill>
          <a:blip r:embed="rId5"/>
          <a:srcRect/>
          <a:stretch>
            <a:fillRect/>
          </a:stretch>
        </p:blipFill>
        <p:spPr bwMode="auto">
          <a:xfrm>
            <a:off x="1928794" y="785794"/>
            <a:ext cx="3613902" cy="6826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疑问2_副本_副本.jpg"/>
          <p:cNvPicPr>
            <a:picLocks noChangeAspect="1"/>
          </p:cNvPicPr>
          <p:nvPr/>
        </p:nvPicPr>
        <p:blipFill>
          <a:blip r:embed="rId2"/>
          <a:stretch>
            <a:fillRect/>
          </a:stretch>
        </p:blipFill>
        <p:spPr>
          <a:xfrm>
            <a:off x="1571604" y="3000372"/>
            <a:ext cx="1488686" cy="2666849"/>
          </a:xfrm>
          <a:prstGeom prst="rect">
            <a:avLst/>
          </a:prstGeom>
        </p:spPr>
      </p:pic>
      <p:sp>
        <p:nvSpPr>
          <p:cNvPr id="2" name="标题 1"/>
          <p:cNvSpPr>
            <a:spLocks noGrp="1"/>
          </p:cNvSpPr>
          <p:nvPr>
            <p:ph type="title"/>
          </p:nvPr>
        </p:nvSpPr>
        <p:spPr>
          <a:xfrm>
            <a:off x="928662" y="428604"/>
            <a:ext cx="7515225" cy="928688"/>
          </a:xfrm>
        </p:spPr>
        <p:txBody>
          <a:bodyPr/>
          <a:lstStyle/>
          <a:p>
            <a:pPr>
              <a:defRPr/>
            </a:pPr>
            <a:r>
              <a:rPr lang="zh-CN" altLang="en-US" sz="4000" b="1" kern="1200" dirty="0" smtClean="0">
                <a:solidFill>
                  <a:srgbClr val="990000"/>
                </a:solidFill>
                <a:latin typeface="华文行楷" pitchFamily="2" charset="-122"/>
                <a:ea typeface="华文行楷" pitchFamily="2" charset="-122"/>
                <a:cs typeface="+mn-cs"/>
                <a:sym typeface="宋体" charset="-122"/>
              </a:rPr>
              <a:t>二、副书记、</a:t>
            </a:r>
            <a:r>
              <a:rPr lang="zh-CN" altLang="en-US" sz="4000" b="1" kern="1200" dirty="0" smtClean="0">
                <a:solidFill>
                  <a:srgbClr val="990000"/>
                </a:solidFill>
                <a:latin typeface="华文行楷" pitchFamily="2" charset="-122"/>
                <a:ea typeface="华文行楷" pitchFamily="2" charset="-122"/>
                <a:sym typeface="宋体" charset="-122"/>
              </a:rPr>
              <a:t>副</a:t>
            </a:r>
            <a:r>
              <a:rPr lang="zh-CN" altLang="en-US" sz="4000" b="1" kern="1200" dirty="0" smtClean="0">
                <a:solidFill>
                  <a:srgbClr val="990000"/>
                </a:solidFill>
                <a:latin typeface="华文行楷" pitchFamily="2" charset="-122"/>
                <a:ea typeface="华文行楷" pitchFamily="2" charset="-122"/>
                <a:cs typeface="+mn-cs"/>
                <a:sym typeface="宋体" charset="-122"/>
              </a:rPr>
              <a:t>院长的责任</a:t>
            </a:r>
            <a:r>
              <a:rPr lang="en-US" altLang="zh-CN" sz="4000" b="1" kern="1200" dirty="0" smtClean="0">
                <a:solidFill>
                  <a:srgbClr val="990000"/>
                </a:solidFill>
                <a:latin typeface="华文行楷" pitchFamily="2" charset="-122"/>
                <a:ea typeface="华文行楷" pitchFamily="2" charset="-122"/>
                <a:cs typeface="+mn-cs"/>
                <a:sym typeface="宋体" charset="-122"/>
              </a:rPr>
              <a:t/>
            </a:r>
            <a:br>
              <a:rPr lang="en-US" altLang="zh-CN" sz="4000" b="1" kern="1200" dirty="0" smtClean="0">
                <a:solidFill>
                  <a:srgbClr val="990000"/>
                </a:solidFill>
                <a:latin typeface="华文行楷" pitchFamily="2" charset="-122"/>
                <a:ea typeface="华文行楷" pitchFamily="2" charset="-122"/>
                <a:cs typeface="+mn-cs"/>
                <a:sym typeface="宋体" charset="-122"/>
              </a:rPr>
            </a:br>
            <a:r>
              <a:rPr lang="en-US" altLang="zh-CN" b="1" dirty="0" smtClean="0">
                <a:latin typeface="黑体" pitchFamily="2" charset="-122"/>
                <a:ea typeface="黑体" pitchFamily="2" charset="-122"/>
              </a:rPr>
              <a:t/>
            </a:r>
            <a:br>
              <a:rPr lang="en-US" altLang="zh-CN" b="1" dirty="0" smtClean="0">
                <a:latin typeface="黑体" pitchFamily="2" charset="-122"/>
                <a:ea typeface="黑体" pitchFamily="2" charset="-122"/>
              </a:rPr>
            </a:br>
            <a:endParaRPr lang="zh-CN" altLang="en-US" dirty="0"/>
          </a:p>
        </p:txBody>
      </p:sp>
      <p:sp>
        <p:nvSpPr>
          <p:cNvPr id="4" name="矩形 3"/>
          <p:cNvSpPr/>
          <p:nvPr/>
        </p:nvSpPr>
        <p:spPr>
          <a:xfrm>
            <a:off x="3071802" y="4103566"/>
            <a:ext cx="5286412" cy="1754326"/>
          </a:xfrm>
          <a:prstGeom prst="rect">
            <a:avLst/>
          </a:prstGeom>
        </p:spPr>
        <p:txBody>
          <a:bodyPr wrap="square">
            <a:spAutoFit/>
          </a:bodyPr>
          <a:lstStyle/>
          <a:p>
            <a:pPr>
              <a:buFont typeface="Arial" pitchFamily="34" charset="0"/>
              <a:buChar char="•"/>
            </a:pPr>
            <a:r>
              <a:rPr lang="zh-CN" altLang="en-US" b="1" dirty="0" smtClean="0">
                <a:latin typeface="黑体" pitchFamily="49" charset="-122"/>
                <a:ea typeface="黑体" pitchFamily="49" charset="-122"/>
                <a:sym typeface="宋体" charset="-122"/>
              </a:rPr>
              <a:t>“一岗”：一个领导干部的职务所对应的岗位</a:t>
            </a:r>
            <a:endParaRPr lang="en-US" altLang="zh-CN" b="1" dirty="0" smtClean="0">
              <a:latin typeface="黑体" pitchFamily="49" charset="-122"/>
              <a:ea typeface="黑体" pitchFamily="49" charset="-122"/>
              <a:sym typeface="宋体" charset="-122"/>
            </a:endParaRPr>
          </a:p>
          <a:p>
            <a:pPr>
              <a:buFont typeface="Arial" pitchFamily="34" charset="0"/>
              <a:buChar char="•"/>
            </a:pPr>
            <a:r>
              <a:rPr lang="zh-CN" altLang="en-US" b="1" dirty="0" smtClean="0">
                <a:latin typeface="黑体" pitchFamily="49" charset="-122"/>
                <a:ea typeface="黑体" pitchFamily="49" charset="-122"/>
                <a:sym typeface="宋体" charset="-122"/>
              </a:rPr>
              <a:t>“双责”：一个领导干部既要对所在岗位应当承</a:t>
            </a:r>
            <a:endParaRPr lang="en-US" altLang="zh-CN" b="1" dirty="0" smtClean="0">
              <a:latin typeface="黑体" pitchFamily="49" charset="-122"/>
              <a:ea typeface="黑体" pitchFamily="49" charset="-122"/>
              <a:sym typeface="宋体" charset="-122"/>
            </a:endParaRPr>
          </a:p>
          <a:p>
            <a:r>
              <a:rPr lang="en-US" altLang="zh-CN" b="1" dirty="0" smtClean="0">
                <a:latin typeface="黑体" pitchFamily="49" charset="-122"/>
                <a:ea typeface="黑体" pitchFamily="49" charset="-122"/>
                <a:sym typeface="宋体" charset="-122"/>
              </a:rPr>
              <a:t>  </a:t>
            </a:r>
            <a:r>
              <a:rPr lang="zh-CN" altLang="en-US" b="1" dirty="0" smtClean="0">
                <a:latin typeface="黑体" pitchFamily="49" charset="-122"/>
                <a:ea typeface="黑体" pitchFamily="49" charset="-122"/>
                <a:sym typeface="宋体" charset="-122"/>
              </a:rPr>
              <a:t>担的具体业务工作负责，又要对所在岗位应当承</a:t>
            </a:r>
            <a:r>
              <a:rPr lang="en-US" altLang="zh-CN" b="1" dirty="0" smtClean="0">
                <a:latin typeface="黑体" pitchFamily="49" charset="-122"/>
                <a:ea typeface="黑体" pitchFamily="49" charset="-122"/>
                <a:sym typeface="宋体" charset="-122"/>
              </a:rPr>
              <a:t>  </a:t>
            </a:r>
          </a:p>
          <a:p>
            <a:r>
              <a:rPr lang="en-US" altLang="zh-CN" b="1" dirty="0" smtClean="0">
                <a:latin typeface="黑体" pitchFamily="49" charset="-122"/>
                <a:ea typeface="黑体" pitchFamily="49" charset="-122"/>
                <a:sym typeface="宋体" charset="-122"/>
              </a:rPr>
              <a:t>  </a:t>
            </a:r>
            <a:r>
              <a:rPr lang="zh-CN" altLang="en-US" b="1" dirty="0" smtClean="0">
                <a:latin typeface="黑体" pitchFamily="49" charset="-122"/>
                <a:ea typeface="黑体" pitchFamily="49" charset="-122"/>
                <a:sym typeface="宋体" charset="-122"/>
              </a:rPr>
              <a:t>担的</a:t>
            </a:r>
            <a:r>
              <a:rPr lang="zh-CN" altLang="en-US" b="1" u="sng" dirty="0" smtClean="0">
                <a:solidFill>
                  <a:srgbClr val="FF0000"/>
                </a:solidFill>
                <a:latin typeface="黑体" pitchFamily="49" charset="-122"/>
                <a:ea typeface="黑体" pitchFamily="49" charset="-122"/>
                <a:sym typeface="宋体" charset="-122"/>
              </a:rPr>
              <a:t>党风廉政建设责任制</a:t>
            </a:r>
            <a:r>
              <a:rPr lang="zh-CN" altLang="en-US" b="1" dirty="0" smtClean="0">
                <a:latin typeface="黑体" pitchFamily="49" charset="-122"/>
                <a:ea typeface="黑体" pitchFamily="49" charset="-122"/>
                <a:sym typeface="宋体" charset="-122"/>
              </a:rPr>
              <a:t>负责</a:t>
            </a:r>
            <a:endParaRPr lang="en-US" altLang="zh-CN" b="1" dirty="0" smtClean="0">
              <a:latin typeface="黑体" pitchFamily="49" charset="-122"/>
              <a:ea typeface="黑体" pitchFamily="49" charset="-122"/>
              <a:sym typeface="宋体" charset="-122"/>
            </a:endParaRPr>
          </a:p>
          <a:p>
            <a:pPr>
              <a:buFont typeface="Arial" pitchFamily="34" charset="0"/>
              <a:buChar char="•"/>
            </a:pPr>
            <a:r>
              <a:rPr lang="zh-CN" altLang="en-US" b="1" dirty="0" smtClean="0">
                <a:latin typeface="黑体" pitchFamily="49" charset="-122"/>
                <a:ea typeface="黑体" pitchFamily="49" charset="-122"/>
                <a:sym typeface="宋体" charset="-122"/>
              </a:rPr>
              <a:t> 即一个领导干部应当对管辖范围内的业务工作和</a:t>
            </a:r>
            <a:endParaRPr lang="en-US" altLang="zh-CN" b="1" dirty="0" smtClean="0">
              <a:latin typeface="黑体" pitchFamily="49" charset="-122"/>
              <a:ea typeface="黑体" pitchFamily="49" charset="-122"/>
              <a:sym typeface="宋体" charset="-122"/>
            </a:endParaRPr>
          </a:p>
          <a:p>
            <a:r>
              <a:rPr lang="en-US" altLang="zh-CN" b="1" dirty="0" smtClean="0">
                <a:latin typeface="黑体" pitchFamily="49" charset="-122"/>
                <a:ea typeface="黑体" pitchFamily="49" charset="-122"/>
                <a:sym typeface="宋体" charset="-122"/>
              </a:rPr>
              <a:t> </a:t>
            </a:r>
            <a:r>
              <a:rPr lang="zh-CN" altLang="en-US" b="1" dirty="0" smtClean="0">
                <a:latin typeface="黑体" pitchFamily="49" charset="-122"/>
                <a:ea typeface="黑体" pitchFamily="49" charset="-122"/>
                <a:sym typeface="宋体" charset="-122"/>
              </a:rPr>
              <a:t>党风廉政建设负</a:t>
            </a:r>
            <a:r>
              <a:rPr lang="zh-CN" altLang="en-US" b="1" u="sng" dirty="0" smtClean="0">
                <a:solidFill>
                  <a:srgbClr val="FF0000"/>
                </a:solidFill>
                <a:latin typeface="黑体" pitchFamily="49" charset="-122"/>
                <a:ea typeface="黑体" pitchFamily="49" charset="-122"/>
                <a:sym typeface="宋体" charset="-122"/>
              </a:rPr>
              <a:t>双重责任</a:t>
            </a:r>
          </a:p>
        </p:txBody>
      </p:sp>
      <p:grpSp>
        <p:nvGrpSpPr>
          <p:cNvPr id="5" name="组合 4"/>
          <p:cNvGrpSpPr/>
          <p:nvPr/>
        </p:nvGrpSpPr>
        <p:grpSpPr>
          <a:xfrm>
            <a:off x="1428728" y="1571612"/>
            <a:ext cx="6286544" cy="1285884"/>
            <a:chOff x="1071538" y="1357298"/>
            <a:chExt cx="6786610" cy="1285884"/>
          </a:xfrm>
        </p:grpSpPr>
        <p:sp>
          <p:nvSpPr>
            <p:cNvPr id="6" name="圆角矩形 5"/>
            <p:cNvSpPr/>
            <p:nvPr/>
          </p:nvSpPr>
          <p:spPr>
            <a:xfrm>
              <a:off x="1071538" y="1357298"/>
              <a:ext cx="6786610" cy="128588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14414" y="1500174"/>
              <a:ext cx="6429420" cy="943528"/>
            </a:xfrm>
            <a:prstGeom prst="rect">
              <a:avLst/>
            </a:prstGeom>
          </p:spPr>
          <p:txBody>
            <a:bodyPr wrap="square">
              <a:spAutoFit/>
            </a:bodyPr>
            <a:lstStyle/>
            <a:p>
              <a:pPr>
                <a:lnSpc>
                  <a:spcPct val="150000"/>
                </a:lnSpc>
                <a:buClr>
                  <a:schemeClr val="tx1"/>
                </a:buClr>
              </a:pPr>
              <a:r>
                <a:rPr lang="zh-CN" altLang="en-US" sz="2000" b="1" dirty="0" smtClean="0">
                  <a:latin typeface="楷体_GB2312" pitchFamily="49" charset="-122"/>
                  <a:ea typeface="楷体_GB2312" pitchFamily="49" charset="-122"/>
                  <a:sym typeface="宋体" charset="-122"/>
                </a:rPr>
                <a:t> </a:t>
              </a:r>
              <a:r>
                <a:rPr lang="zh-CN" altLang="en-US" sz="2000" b="1" dirty="0" smtClean="0">
                  <a:latin typeface="黑体" pitchFamily="49" charset="-122"/>
                  <a:ea typeface="黑体" pitchFamily="49" charset="-122"/>
                  <a:sym typeface="宋体" charset="-122"/>
                </a:rPr>
                <a:t>责任范围：履行</a:t>
              </a:r>
              <a:r>
                <a:rPr lang="en-US" altLang="en-US" sz="2000" b="1" dirty="0" smtClean="0">
                  <a:latin typeface="黑体" pitchFamily="49" charset="-122"/>
                  <a:ea typeface="黑体" pitchFamily="49" charset="-122"/>
                  <a:sym typeface="宋体" charset="-122"/>
                </a:rPr>
                <a:t>“</a:t>
              </a:r>
              <a:r>
                <a:rPr lang="zh-CN" altLang="en-US" sz="2000" b="1" dirty="0" smtClean="0">
                  <a:latin typeface="黑体" pitchFamily="49" charset="-122"/>
                  <a:ea typeface="黑体" pitchFamily="49" charset="-122"/>
                  <a:sym typeface="宋体" charset="-122"/>
                </a:rPr>
                <a:t>一岗双责</a:t>
              </a:r>
              <a:r>
                <a:rPr lang="en-US" altLang="en-US" sz="2000" b="1" dirty="0" smtClean="0">
                  <a:latin typeface="黑体" pitchFamily="49" charset="-122"/>
                  <a:ea typeface="黑体" pitchFamily="49" charset="-122"/>
                  <a:sym typeface="宋体" charset="-122"/>
                </a:rPr>
                <a:t>”</a:t>
              </a:r>
              <a:r>
                <a:rPr lang="zh-CN" altLang="en-US" sz="2000" b="1" dirty="0" smtClean="0">
                  <a:latin typeface="黑体" pitchFamily="49" charset="-122"/>
                  <a:ea typeface="黑体" pitchFamily="49" charset="-122"/>
                  <a:sym typeface="宋体" charset="-122"/>
                </a:rPr>
                <a:t>，对职责范围内的</a:t>
              </a:r>
              <a:endParaRPr lang="en-US" altLang="zh-CN" sz="2000" b="1" dirty="0" smtClean="0">
                <a:latin typeface="黑体" pitchFamily="49" charset="-122"/>
                <a:ea typeface="黑体" pitchFamily="49" charset="-122"/>
                <a:sym typeface="宋体" charset="-122"/>
              </a:endParaRPr>
            </a:p>
            <a:p>
              <a:pPr>
                <a:lnSpc>
                  <a:spcPct val="150000"/>
                </a:lnSpc>
                <a:buClr>
                  <a:schemeClr val="tx1"/>
                </a:buClr>
              </a:pPr>
              <a:r>
                <a:rPr lang="en-US" altLang="zh-CN" sz="2000" b="1" dirty="0" smtClean="0">
                  <a:latin typeface="黑体" pitchFamily="49" charset="-122"/>
                  <a:ea typeface="黑体" pitchFamily="49" charset="-122"/>
                  <a:sym typeface="宋体" charset="-122"/>
                </a:rPr>
                <a:t>            </a:t>
              </a:r>
              <a:r>
                <a:rPr lang="zh-CN" altLang="en-US" sz="2000" b="1" dirty="0" smtClean="0">
                  <a:latin typeface="黑体" pitchFamily="49" charset="-122"/>
                  <a:ea typeface="黑体" pitchFamily="49" charset="-122"/>
                  <a:sym typeface="宋体" charset="-122"/>
                </a:rPr>
                <a:t>党风廉政建设负主要领导责任</a:t>
              </a:r>
              <a:endParaRPr lang="en-US" altLang="zh-CN" sz="2400" b="1" dirty="0" smtClean="0">
                <a:latin typeface="黑体" pitchFamily="49" charset="-122"/>
                <a:ea typeface="黑体" pitchFamily="49" charset="-122"/>
                <a:sym typeface="宋体" charset="-122"/>
              </a:endParaRPr>
            </a:p>
          </p:txBody>
        </p:sp>
      </p:grpSp>
      <p:sp>
        <p:nvSpPr>
          <p:cNvPr id="9" name="矩形 8"/>
          <p:cNvSpPr/>
          <p:nvPr/>
        </p:nvSpPr>
        <p:spPr>
          <a:xfrm>
            <a:off x="3071802" y="3500438"/>
            <a:ext cx="2286016" cy="400110"/>
          </a:xfrm>
          <a:prstGeom prst="rect">
            <a:avLst/>
          </a:prstGeom>
        </p:spPr>
        <p:txBody>
          <a:bodyPr wrap="square">
            <a:spAutoFit/>
          </a:bodyPr>
          <a:lstStyle/>
          <a:p>
            <a:r>
              <a:rPr lang="zh-CN" altLang="en-US" sz="2000" b="1" dirty="0" smtClean="0">
                <a:latin typeface="黑体" pitchFamily="49" charset="-122"/>
                <a:ea typeface="黑体" pitchFamily="49" charset="-122"/>
              </a:rPr>
              <a:t>何为</a:t>
            </a:r>
            <a:r>
              <a:rPr lang="en-US" altLang="en-US" sz="2000" b="1" dirty="0" smtClean="0">
                <a:latin typeface="黑体" pitchFamily="49" charset="-122"/>
                <a:ea typeface="黑体" pitchFamily="49" charset="-122"/>
                <a:sym typeface="宋体" charset="-122"/>
              </a:rPr>
              <a:t>“</a:t>
            </a:r>
            <a:r>
              <a:rPr lang="zh-CN" altLang="en-US" sz="2000" b="1" dirty="0" smtClean="0">
                <a:latin typeface="黑体" pitchFamily="49" charset="-122"/>
                <a:ea typeface="黑体" pitchFamily="49" charset="-122"/>
                <a:sym typeface="宋体" charset="-122"/>
              </a:rPr>
              <a:t>一岗双责</a:t>
            </a:r>
            <a:r>
              <a:rPr lang="en-US" altLang="en-US" sz="2000" b="1" dirty="0" smtClean="0">
                <a:latin typeface="黑体" pitchFamily="49" charset="-122"/>
                <a:ea typeface="黑体" pitchFamily="49" charset="-122"/>
                <a:sym typeface="宋体" charset="-122"/>
              </a:rPr>
              <a:t>”</a:t>
            </a:r>
            <a:r>
              <a:rPr lang="zh-CN" altLang="en-US" sz="2000" b="1" dirty="0" smtClean="0">
                <a:latin typeface="黑体" pitchFamily="49" charset="-122"/>
                <a:ea typeface="黑体" pitchFamily="49" charset="-122"/>
                <a:sym typeface="宋体" charset="-122"/>
              </a:rPr>
              <a:t>？</a:t>
            </a:r>
            <a:endParaRPr lang="en-US" altLang="zh-CN" sz="2000" b="1" dirty="0" smtClean="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662" y="428604"/>
            <a:ext cx="7515225" cy="928688"/>
          </a:xfrm>
        </p:spPr>
        <p:txBody>
          <a:bodyPr/>
          <a:lstStyle/>
          <a:p>
            <a:pPr>
              <a:defRPr/>
            </a:pPr>
            <a:r>
              <a:rPr lang="zh-CN" altLang="en-US" sz="4000" b="1" kern="1200" dirty="0" smtClean="0">
                <a:solidFill>
                  <a:srgbClr val="990000"/>
                </a:solidFill>
                <a:latin typeface="华文行楷" pitchFamily="2" charset="-122"/>
                <a:ea typeface="华文行楷" pitchFamily="2" charset="-122"/>
                <a:cs typeface="+mn-cs"/>
                <a:sym typeface="宋体" charset="-122"/>
              </a:rPr>
              <a:t>二、副书记、</a:t>
            </a:r>
            <a:r>
              <a:rPr lang="zh-CN" altLang="en-US" sz="4000" b="1" kern="1200" dirty="0" smtClean="0">
                <a:solidFill>
                  <a:srgbClr val="990000"/>
                </a:solidFill>
                <a:latin typeface="华文行楷" pitchFamily="2" charset="-122"/>
                <a:ea typeface="华文行楷" pitchFamily="2" charset="-122"/>
                <a:sym typeface="宋体" charset="-122"/>
              </a:rPr>
              <a:t>副</a:t>
            </a:r>
            <a:r>
              <a:rPr lang="zh-CN" altLang="en-US" sz="4000" b="1" kern="1200" dirty="0" smtClean="0">
                <a:solidFill>
                  <a:srgbClr val="990000"/>
                </a:solidFill>
                <a:latin typeface="华文行楷" pitchFamily="2" charset="-122"/>
                <a:ea typeface="华文行楷" pitchFamily="2" charset="-122"/>
                <a:cs typeface="+mn-cs"/>
                <a:sym typeface="宋体" charset="-122"/>
              </a:rPr>
              <a:t>院长的责任</a:t>
            </a:r>
            <a:r>
              <a:rPr lang="en-US" altLang="zh-CN" sz="4000" b="1" kern="1200" dirty="0" smtClean="0">
                <a:solidFill>
                  <a:srgbClr val="990000"/>
                </a:solidFill>
                <a:latin typeface="华文行楷" pitchFamily="2" charset="-122"/>
                <a:ea typeface="华文行楷" pitchFamily="2" charset="-122"/>
                <a:cs typeface="+mn-cs"/>
                <a:sym typeface="宋体" charset="-122"/>
              </a:rPr>
              <a:t/>
            </a:r>
            <a:br>
              <a:rPr lang="en-US" altLang="zh-CN" sz="4000" b="1" kern="1200" dirty="0" smtClean="0">
                <a:solidFill>
                  <a:srgbClr val="990000"/>
                </a:solidFill>
                <a:latin typeface="华文行楷" pitchFamily="2" charset="-122"/>
                <a:ea typeface="华文行楷" pitchFamily="2" charset="-122"/>
                <a:cs typeface="+mn-cs"/>
                <a:sym typeface="宋体" charset="-122"/>
              </a:rPr>
            </a:br>
            <a:r>
              <a:rPr lang="en-US" altLang="zh-CN" b="1" dirty="0" smtClean="0">
                <a:latin typeface="黑体" pitchFamily="2" charset="-122"/>
                <a:ea typeface="黑体" pitchFamily="2" charset="-122"/>
              </a:rPr>
              <a:t/>
            </a:r>
            <a:br>
              <a:rPr lang="en-US" altLang="zh-CN" b="1" dirty="0" smtClean="0">
                <a:latin typeface="黑体" pitchFamily="2" charset="-122"/>
                <a:ea typeface="黑体" pitchFamily="2" charset="-122"/>
              </a:rPr>
            </a:br>
            <a:endParaRPr lang="zh-CN" altLang="en-US" dirty="0"/>
          </a:p>
        </p:txBody>
      </p:sp>
      <p:grpSp>
        <p:nvGrpSpPr>
          <p:cNvPr id="10" name="组合 9"/>
          <p:cNvGrpSpPr/>
          <p:nvPr/>
        </p:nvGrpSpPr>
        <p:grpSpPr>
          <a:xfrm>
            <a:off x="1428728" y="1428736"/>
            <a:ext cx="6072230" cy="4369860"/>
            <a:chOff x="1500166" y="1500174"/>
            <a:chExt cx="6072230" cy="4369860"/>
          </a:xfrm>
        </p:grpSpPr>
        <p:sp>
          <p:nvSpPr>
            <p:cNvPr id="65538" name="矩形 3"/>
            <p:cNvSpPr>
              <a:spLocks noChangeArrowheads="1"/>
            </p:cNvSpPr>
            <p:nvPr/>
          </p:nvSpPr>
          <p:spPr bwMode="auto">
            <a:xfrm>
              <a:off x="1500166" y="1500174"/>
              <a:ext cx="4429156" cy="523220"/>
            </a:xfrm>
            <a:prstGeom prst="rect">
              <a:avLst/>
            </a:prstGeom>
            <a:noFill/>
            <a:ln w="9525">
              <a:noFill/>
              <a:miter lim="800000"/>
              <a:headEnd/>
              <a:tailEnd/>
            </a:ln>
          </p:spPr>
          <p:txBody>
            <a:bodyPr wrap="square">
              <a:spAutoFit/>
            </a:bodyPr>
            <a:lstStyle/>
            <a:p>
              <a:r>
                <a:rPr lang="zh-CN" altLang="en-US" sz="2800" b="1" dirty="0" smtClean="0">
                  <a:latin typeface="华文行楷" pitchFamily="2" charset="-122"/>
                </a:rPr>
                <a:t>（一）落实分管职责</a:t>
              </a:r>
              <a:endParaRPr lang="zh-CN" altLang="en-US" sz="2400" b="1" dirty="0">
                <a:latin typeface="楷体_GB2312" pitchFamily="49" charset="-122"/>
                <a:ea typeface="楷体_GB2312" pitchFamily="49" charset="-122"/>
                <a:sym typeface="宋体" charset="-122"/>
              </a:endParaRPr>
            </a:p>
          </p:txBody>
        </p:sp>
        <p:sp>
          <p:nvSpPr>
            <p:cNvPr id="5" name="矩形 4"/>
            <p:cNvSpPr/>
            <p:nvPr/>
          </p:nvSpPr>
          <p:spPr>
            <a:xfrm>
              <a:off x="2000232" y="2071678"/>
              <a:ext cx="5572164" cy="1569660"/>
            </a:xfrm>
            <a:prstGeom prst="rect">
              <a:avLst/>
            </a:prstGeom>
          </p:spPr>
          <p:txBody>
            <a:bodyPr wrap="square">
              <a:spAutoFit/>
            </a:bodyPr>
            <a:lstStyle/>
            <a:p>
              <a:pPr marL="342900" indent="-342900">
                <a:buFont typeface="+mj-lt"/>
                <a:buAutoNum type="arabicPeriod"/>
              </a:pPr>
              <a:r>
                <a:rPr lang="zh-CN" altLang="en-US" b="1" dirty="0" smtClean="0">
                  <a:latin typeface="黑体" pitchFamily="49" charset="-122"/>
                  <a:ea typeface="黑体" pitchFamily="49" charset="-122"/>
                </a:rPr>
                <a:t>“四同”</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把党风廉政建设要求融入分管业务工作中，</a:t>
              </a:r>
              <a:r>
                <a:rPr lang="zh-CN" altLang="en-US" b="1" dirty="0" smtClean="0">
                  <a:latin typeface="黑体" pitchFamily="49" charset="-122"/>
                  <a:ea typeface="黑体" pitchFamily="49" charset="-122"/>
                  <a:sym typeface="宋体" charset="-122"/>
                </a:rPr>
                <a:t>同部署、同落实、同检查、同考核</a:t>
              </a:r>
              <a:endParaRPr lang="en-US" altLang="zh-CN" b="1" dirty="0" smtClean="0">
                <a:latin typeface="黑体" pitchFamily="49" charset="-122"/>
                <a:ea typeface="黑体" pitchFamily="49" charset="-122"/>
                <a:sym typeface="宋体" charset="-122"/>
              </a:endParaRPr>
            </a:p>
            <a:p>
              <a:pPr marL="342900" indent="-342900">
                <a:buFont typeface="+mj-lt"/>
                <a:buAutoNum type="arabicPeriod"/>
              </a:pPr>
              <a:r>
                <a:rPr lang="zh-CN" altLang="en-US" b="1" dirty="0" smtClean="0">
                  <a:latin typeface="黑体" pitchFamily="49" charset="-122"/>
                  <a:ea typeface="黑体" pitchFamily="49" charset="-122"/>
                  <a:sym typeface="宋体" charset="-122"/>
                </a:rPr>
                <a:t>定期听取分管科室和联系党支部的工作报告，加强指导督促</a:t>
              </a:r>
              <a:endParaRPr lang="en-US" altLang="zh-CN" b="1" dirty="0" smtClean="0">
                <a:latin typeface="黑体" pitchFamily="49" charset="-122"/>
                <a:ea typeface="黑体" pitchFamily="49" charset="-122"/>
                <a:sym typeface="宋体" charset="-122"/>
              </a:endParaRPr>
            </a:p>
            <a:p>
              <a:pPr marL="342900" indent="-342900">
                <a:buFont typeface="+mj-lt"/>
                <a:buAutoNum type="arabicPeriod"/>
              </a:pPr>
              <a:r>
                <a:rPr lang="zh-CN" altLang="en-US" b="1" dirty="0" smtClean="0">
                  <a:latin typeface="黑体" pitchFamily="49" charset="-122"/>
                  <a:ea typeface="黑体" pitchFamily="49" charset="-122"/>
                  <a:sym typeface="宋体" charset="-122"/>
                </a:rPr>
                <a:t>定期向书记、院长汇报工作，及时上报发现问题</a:t>
              </a:r>
              <a:endParaRPr lang="en-US" altLang="zh-CN" sz="2400" b="1" dirty="0" smtClean="0">
                <a:latin typeface="黑体" pitchFamily="49" charset="-122"/>
                <a:ea typeface="黑体" pitchFamily="49" charset="-122"/>
                <a:sym typeface="宋体" charset="-122"/>
              </a:endParaRPr>
            </a:p>
          </p:txBody>
        </p:sp>
        <p:sp>
          <p:nvSpPr>
            <p:cNvPr id="6" name="矩形 5"/>
            <p:cNvSpPr/>
            <p:nvPr/>
          </p:nvSpPr>
          <p:spPr>
            <a:xfrm>
              <a:off x="1500166" y="3691598"/>
              <a:ext cx="3416320" cy="523220"/>
            </a:xfrm>
            <a:prstGeom prst="rect">
              <a:avLst/>
            </a:prstGeom>
          </p:spPr>
          <p:txBody>
            <a:bodyPr wrap="none">
              <a:spAutoFit/>
            </a:bodyPr>
            <a:lstStyle/>
            <a:p>
              <a:r>
                <a:rPr lang="zh-CN" altLang="en-US" sz="2800" b="1" dirty="0" smtClean="0">
                  <a:latin typeface="华文行楷" pitchFamily="2" charset="-122"/>
                  <a:sym typeface="宋体" charset="-122"/>
                </a:rPr>
                <a:t>（二）</a:t>
              </a:r>
              <a:r>
                <a:rPr lang="zh-CN" altLang="en-US" sz="2800" b="1" dirty="0" smtClean="0">
                  <a:latin typeface="华文行楷" pitchFamily="2" charset="-122"/>
                </a:rPr>
                <a:t>加强日常监管</a:t>
              </a:r>
              <a:endParaRPr lang="en-US" altLang="zh-CN" sz="2800" b="1" dirty="0" smtClean="0">
                <a:latin typeface="华文行楷" pitchFamily="2" charset="-122"/>
              </a:endParaRPr>
            </a:p>
          </p:txBody>
        </p:sp>
        <p:sp>
          <p:nvSpPr>
            <p:cNvPr id="7" name="矩形 6"/>
            <p:cNvSpPr/>
            <p:nvPr/>
          </p:nvSpPr>
          <p:spPr>
            <a:xfrm>
              <a:off x="1857356" y="4211429"/>
              <a:ext cx="5572164" cy="646331"/>
            </a:xfrm>
            <a:prstGeom prst="rect">
              <a:avLst/>
            </a:prstGeom>
          </p:spPr>
          <p:txBody>
            <a:bodyPr wrap="square">
              <a:spAutoFit/>
            </a:bodyPr>
            <a:lstStyle/>
            <a:p>
              <a:r>
                <a:rPr lang="zh-CN" altLang="en-US" b="1" dirty="0" smtClean="0">
                  <a:latin typeface="黑体" pitchFamily="49" charset="-122"/>
                  <a:ea typeface="黑体" pitchFamily="49" charset="-122"/>
                </a:rPr>
                <a:t>    对分管科室的党员干部加强日常教育，及时进行诫勉谈话，发现问题早提醒、早纠正</a:t>
              </a:r>
              <a:endParaRPr lang="en-US" altLang="zh-CN" b="1" dirty="0" smtClean="0">
                <a:latin typeface="黑体" pitchFamily="49" charset="-122"/>
                <a:ea typeface="黑体" pitchFamily="49" charset="-122"/>
              </a:endParaRPr>
            </a:p>
          </p:txBody>
        </p:sp>
        <p:sp>
          <p:nvSpPr>
            <p:cNvPr id="8" name="矩形 7"/>
            <p:cNvSpPr/>
            <p:nvPr/>
          </p:nvSpPr>
          <p:spPr>
            <a:xfrm>
              <a:off x="1500166" y="4977482"/>
              <a:ext cx="3416320" cy="523220"/>
            </a:xfrm>
            <a:prstGeom prst="rect">
              <a:avLst/>
            </a:prstGeom>
          </p:spPr>
          <p:txBody>
            <a:bodyPr wrap="none">
              <a:spAutoFit/>
            </a:bodyPr>
            <a:lstStyle/>
            <a:p>
              <a:r>
                <a:rPr lang="zh-CN" altLang="en-US" sz="2800" b="1" dirty="0" smtClean="0">
                  <a:latin typeface="华文行楷" pitchFamily="2" charset="-122"/>
                  <a:sym typeface="宋体" charset="-122"/>
                </a:rPr>
                <a:t>（三）自觉接受监督</a:t>
              </a:r>
              <a:endParaRPr lang="en-US" altLang="zh-CN" sz="2800" b="1" dirty="0" smtClean="0">
                <a:latin typeface="华文行楷" pitchFamily="2" charset="-122"/>
                <a:sym typeface="宋体" charset="-122"/>
              </a:endParaRPr>
            </a:p>
          </p:txBody>
        </p:sp>
        <p:sp>
          <p:nvSpPr>
            <p:cNvPr id="9" name="矩形 8"/>
            <p:cNvSpPr/>
            <p:nvPr/>
          </p:nvSpPr>
          <p:spPr>
            <a:xfrm>
              <a:off x="2285984" y="5500702"/>
              <a:ext cx="4600940" cy="369332"/>
            </a:xfrm>
            <a:prstGeom prst="rect">
              <a:avLst/>
            </a:prstGeom>
          </p:spPr>
          <p:txBody>
            <a:bodyPr wrap="none">
              <a:spAutoFit/>
            </a:bodyPr>
            <a:lstStyle/>
            <a:p>
              <a:r>
                <a:rPr lang="zh-CN" altLang="en-US" b="1" dirty="0" smtClean="0">
                  <a:latin typeface="黑体" pitchFamily="49" charset="-122"/>
                  <a:ea typeface="黑体" pitchFamily="49" charset="-122"/>
                </a:rPr>
                <a:t>管好自己，带好队伍，当好廉洁从政的表率</a:t>
              </a:r>
              <a:endParaRPr lang="en-US" altLang="zh-CN" b="1" dirty="0" smtClean="0">
                <a:latin typeface="黑体" pitchFamily="49" charset="-122"/>
                <a:ea typeface="黑体" pitchFamily="49" charset="-122"/>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285852" y="428604"/>
            <a:ext cx="7515225" cy="928688"/>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4000" b="1" i="0" u="none" strike="noStrike" kern="1200" cap="none" spc="0" normalizeH="0" baseline="0" noProof="0" dirty="0" smtClean="0">
                <a:ln>
                  <a:noFill/>
                </a:ln>
                <a:solidFill>
                  <a:srgbClr val="990000"/>
                </a:solidFill>
                <a:effectLst/>
                <a:uLnTx/>
                <a:uFillTx/>
                <a:latin typeface="华文行楷" pitchFamily="2" charset="-122"/>
                <a:ea typeface="华文行楷" pitchFamily="2" charset="-122"/>
                <a:cs typeface="+mn-cs"/>
                <a:sym typeface="Arial" pitchFamily="34" charset="0"/>
              </a:rPr>
              <a:t>完善各项工作机制，层层抓落实</a:t>
            </a:r>
            <a:r>
              <a:rPr kumimoji="0" lang="en-US" altLang="zh-CN" sz="4400" b="1" i="0" u="none" strike="noStrike" kern="0" cap="none" spc="0" normalizeH="0" baseline="0" noProof="0" dirty="0" smtClean="0">
                <a:ln>
                  <a:noFill/>
                </a:ln>
                <a:solidFill>
                  <a:schemeClr val="tx2"/>
                </a:solidFill>
                <a:effectLst/>
                <a:uLnTx/>
                <a:uFillTx/>
                <a:latin typeface="黑体" pitchFamily="2" charset="-122"/>
                <a:ea typeface="黑体" pitchFamily="2" charset="-122"/>
                <a:cs typeface="+mj-cs"/>
              </a:rPr>
              <a:t/>
            </a:r>
            <a:br>
              <a:rPr kumimoji="0" lang="en-US" altLang="zh-CN" sz="4400" b="1" i="0" u="none" strike="noStrike" kern="0" cap="none" spc="0" normalizeH="0" baseline="0" noProof="0" dirty="0" smtClean="0">
                <a:ln>
                  <a:noFill/>
                </a:ln>
                <a:solidFill>
                  <a:schemeClr val="tx2"/>
                </a:solidFill>
                <a:effectLst/>
                <a:uLnTx/>
                <a:uFillTx/>
                <a:latin typeface="黑体" pitchFamily="2" charset="-122"/>
                <a:ea typeface="黑体" pitchFamily="2" charset="-122"/>
                <a:cs typeface="+mj-cs"/>
              </a:rPr>
            </a:br>
            <a:endParaRPr kumimoji="0" lang="zh-CN" altLang="en-US" sz="4400" b="0" i="0" u="none" strike="noStrike" kern="0" cap="none" spc="0" normalizeH="0" baseline="0" noProof="0" dirty="0">
              <a:ln>
                <a:noFill/>
              </a:ln>
              <a:solidFill>
                <a:schemeClr val="tx2"/>
              </a:solidFill>
              <a:effectLst/>
              <a:uLnTx/>
              <a:uFillTx/>
              <a:latin typeface="+mj-lt"/>
              <a:ea typeface="+mj-ea"/>
              <a:cs typeface="+mj-cs"/>
            </a:endParaRPr>
          </a:p>
        </p:txBody>
      </p:sp>
      <p:graphicFrame>
        <p:nvGraphicFramePr>
          <p:cNvPr id="6" name="表格 5"/>
          <p:cNvGraphicFramePr>
            <a:graphicFrameLocks noGrp="1"/>
          </p:cNvGraphicFramePr>
          <p:nvPr/>
        </p:nvGraphicFramePr>
        <p:xfrm>
          <a:off x="571472" y="1571612"/>
          <a:ext cx="8143932" cy="4663440"/>
        </p:xfrm>
        <a:graphic>
          <a:graphicData uri="http://schemas.openxmlformats.org/drawingml/2006/table">
            <a:tbl>
              <a:tblPr firstRow="1" bandRow="1">
                <a:tableStyleId>{08FB837D-C827-4EFA-A057-4D05807E0F7C}</a:tableStyleId>
              </a:tblPr>
              <a:tblGrid>
                <a:gridCol w="928694"/>
                <a:gridCol w="1928826"/>
                <a:gridCol w="1785950"/>
                <a:gridCol w="1785950"/>
                <a:gridCol w="1714512"/>
              </a:tblGrid>
              <a:tr h="707935">
                <a:tc>
                  <a:txBody>
                    <a:bodyPr/>
                    <a:lstStyle/>
                    <a:p>
                      <a:r>
                        <a:rPr lang="zh-CN" altLang="en-US" dirty="0" smtClean="0">
                          <a:latin typeface="黑体" pitchFamily="49" charset="-122"/>
                          <a:ea typeface="黑体" pitchFamily="49" charset="-122"/>
                        </a:rPr>
                        <a:t>责任人</a:t>
                      </a:r>
                      <a:endParaRPr lang="en-US" altLang="zh-CN" dirty="0" smtClean="0">
                        <a:latin typeface="黑体" pitchFamily="49" charset="-122"/>
                        <a:ea typeface="黑体" pitchFamily="49" charset="-122"/>
                      </a:endParaRPr>
                    </a:p>
                    <a:p>
                      <a:endParaRPr lang="en-US" altLang="zh-CN" dirty="0" smtClean="0">
                        <a:latin typeface="黑体" pitchFamily="49" charset="-122"/>
                        <a:ea typeface="黑体" pitchFamily="49" charset="-122"/>
                      </a:endParaRPr>
                    </a:p>
                    <a:p>
                      <a:r>
                        <a:rPr lang="zh-CN" altLang="en-US" dirty="0" smtClean="0">
                          <a:latin typeface="黑体" pitchFamily="49" charset="-122"/>
                          <a:ea typeface="黑体" pitchFamily="49" charset="-122"/>
                        </a:rPr>
                        <a:t>制度</a:t>
                      </a:r>
                      <a:endParaRPr lang="zh-CN" altLang="en-US"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tcPr>
                </a:tc>
                <a:tc>
                  <a:txBody>
                    <a:bodyPr/>
                    <a:lstStyle/>
                    <a:p>
                      <a:pPr algn="ctr"/>
                      <a:r>
                        <a:rPr lang="zh-CN" altLang="en-US" dirty="0" smtClean="0">
                          <a:latin typeface="黑体" pitchFamily="49" charset="-122"/>
                          <a:ea typeface="黑体" pitchFamily="49" charset="-122"/>
                        </a:rPr>
                        <a:t>党委领导班子</a:t>
                      </a:r>
                      <a:endParaRPr lang="zh-CN" altLang="en-US"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黑体" pitchFamily="49" charset="-122"/>
                          <a:ea typeface="黑体" pitchFamily="49" charset="-122"/>
                        </a:rPr>
                        <a:t>书记、院长</a:t>
                      </a:r>
                      <a:endParaRPr lang="en-US" altLang="zh-CN" dirty="0" smtClean="0">
                        <a:latin typeface="黑体" pitchFamily="49" charset="-122"/>
                        <a:ea typeface="黑体" pitchFamily="49" charset="-122"/>
                      </a:endParaRPr>
                    </a:p>
                    <a:p>
                      <a:pPr algn="ctr"/>
                      <a:endParaRPr lang="zh-CN" altLang="en-US"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黑体" pitchFamily="49" charset="-122"/>
                          <a:ea typeface="黑体" pitchFamily="49" charset="-122"/>
                        </a:rPr>
                        <a:t>副书记</a:t>
                      </a:r>
                      <a:endParaRPr lang="en-US" altLang="zh-CN" dirty="0" smtClean="0">
                        <a:latin typeface="黑体" pitchFamily="49" charset="-122"/>
                        <a:ea typeface="黑体" pitchFamily="49" charset="-122"/>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黑体" pitchFamily="49" charset="-122"/>
                          <a:ea typeface="黑体" pitchFamily="49" charset="-122"/>
                        </a:rPr>
                        <a:t>副院长</a:t>
                      </a:r>
                    </a:p>
                    <a:p>
                      <a:pPr algn="ctr"/>
                      <a:endParaRPr lang="zh-CN" altLang="en-US"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dirty="0" smtClean="0">
                          <a:latin typeface="黑体" pitchFamily="49" charset="-122"/>
                          <a:ea typeface="黑体" pitchFamily="49" charset="-122"/>
                        </a:rPr>
                        <a:t>科主任</a:t>
                      </a:r>
                      <a:endParaRPr lang="en-US" altLang="zh-CN" dirty="0" smtClean="0">
                        <a:latin typeface="黑体" pitchFamily="49" charset="-122"/>
                        <a:ea typeface="黑体" pitchFamily="49" charset="-122"/>
                      </a:endParaRPr>
                    </a:p>
                    <a:p>
                      <a:pPr algn="ctr"/>
                      <a:r>
                        <a:rPr lang="zh-CN" altLang="en-US" dirty="0" smtClean="0">
                          <a:latin typeface="黑体" pitchFamily="49" charset="-122"/>
                          <a:ea typeface="黑体" pitchFamily="49" charset="-122"/>
                        </a:rPr>
                        <a:t>支部书记</a:t>
                      </a:r>
                      <a:endParaRPr lang="zh-CN" altLang="en-US"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7713">
                <a:tc>
                  <a:txBody>
                    <a:bodyPr/>
                    <a:lstStyle/>
                    <a:p>
                      <a:pPr algn="ctr"/>
                      <a:r>
                        <a:rPr lang="zh-CN" altLang="en-US" b="1" dirty="0" smtClean="0">
                          <a:latin typeface="黑体" pitchFamily="49" charset="-122"/>
                          <a:ea typeface="黑体" pitchFamily="49" charset="-122"/>
                        </a:rPr>
                        <a:t>学习</a:t>
                      </a:r>
                      <a:endParaRPr lang="en-US" altLang="zh-CN" b="1" dirty="0" smtClean="0">
                        <a:latin typeface="黑体" pitchFamily="49" charset="-122"/>
                        <a:ea typeface="黑体" pitchFamily="49" charset="-122"/>
                      </a:endParaRPr>
                    </a:p>
                    <a:p>
                      <a:pPr algn="ctr"/>
                      <a:r>
                        <a:rPr lang="zh-CN" altLang="en-US" b="1" dirty="0" smtClean="0">
                          <a:latin typeface="黑体" pitchFamily="49" charset="-122"/>
                          <a:ea typeface="黑体" pitchFamily="49" charset="-122"/>
                        </a:rPr>
                        <a:t>调研</a:t>
                      </a:r>
                      <a:endParaRPr lang="en-US" altLang="zh-CN" b="1" dirty="0" smtClean="0">
                        <a:latin typeface="黑体" pitchFamily="49" charset="-122"/>
                        <a:ea typeface="黑体" pitchFamily="49" charset="-122"/>
                      </a:endParaRPr>
                    </a:p>
                    <a:p>
                      <a:pPr algn="ctr"/>
                      <a:r>
                        <a:rPr lang="zh-CN" altLang="en-US" b="1" dirty="0" smtClean="0">
                          <a:latin typeface="黑体" pitchFamily="49" charset="-122"/>
                          <a:ea typeface="黑体" pitchFamily="49" charset="-122"/>
                        </a:rPr>
                        <a:t>制度</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indent="-342900" algn="l">
                        <a:buFont typeface="+mj-lt"/>
                        <a:buAutoNum type="arabicPeriod"/>
                      </a:pPr>
                      <a:r>
                        <a:rPr lang="zh-CN" altLang="en-US" b="1" dirty="0" smtClean="0">
                          <a:latin typeface="黑体" pitchFamily="49" charset="-122"/>
                          <a:ea typeface="黑体" pitchFamily="49" charset="-122"/>
                        </a:rPr>
                        <a:t>定期开展党委中心组学习会；</a:t>
                      </a:r>
                      <a:endParaRPr lang="en-US" altLang="zh-CN" b="1" dirty="0" smtClean="0">
                        <a:latin typeface="黑体" pitchFamily="49" charset="-122"/>
                        <a:ea typeface="黑体" pitchFamily="49" charset="-122"/>
                      </a:endParaRPr>
                    </a:p>
                    <a:p>
                      <a:pPr marL="342900" indent="-342900" algn="l">
                        <a:buFont typeface="+mj-lt"/>
                        <a:buAutoNum type="arabicPeriod"/>
                      </a:pPr>
                      <a:r>
                        <a:rPr lang="zh-CN" altLang="en-US" b="1" dirty="0" smtClean="0">
                          <a:latin typeface="黑体" pitchFamily="49" charset="-122"/>
                          <a:ea typeface="黑体" pitchFamily="49" charset="-122"/>
                        </a:rPr>
                        <a:t>每年至少召开一次：分析研判会、专题学习会、主体责任履行情况汇报会</a:t>
                      </a:r>
                      <a:endParaRPr lang="en-US" altLang="zh-CN" b="1" dirty="0" smtClean="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indent="-342900" algn="l">
                        <a:buFont typeface="+mj-lt"/>
                        <a:buAutoNum type="arabicPeriod"/>
                      </a:pPr>
                      <a:r>
                        <a:rPr lang="zh-CN" altLang="en-US" b="1" dirty="0" smtClean="0">
                          <a:latin typeface="黑体" pitchFamily="49" charset="-122"/>
                          <a:ea typeface="黑体" pitchFamily="49" charset="-122"/>
                        </a:rPr>
                        <a:t>带头讲廉政党课</a:t>
                      </a:r>
                      <a:endParaRPr lang="en-US" altLang="zh-CN" b="1" dirty="0" smtClean="0">
                        <a:latin typeface="黑体" pitchFamily="49" charset="-122"/>
                        <a:ea typeface="黑体" pitchFamily="49" charset="-122"/>
                      </a:endParaRPr>
                    </a:p>
                    <a:p>
                      <a:pPr marL="342900" indent="-342900" algn="l">
                        <a:buFont typeface="+mj-lt"/>
                        <a:buAutoNum type="arabicPeriod"/>
                      </a:pPr>
                      <a:r>
                        <a:rPr lang="zh-CN" altLang="en-US" b="1" dirty="0" smtClean="0">
                          <a:latin typeface="黑体" pitchFamily="49" charset="-122"/>
                          <a:ea typeface="黑体" pitchFamily="49" charset="-122"/>
                        </a:rPr>
                        <a:t>带队开展调研活动</a:t>
                      </a:r>
                      <a:endParaRPr lang="en-US" altLang="zh-CN" b="1" dirty="0" smtClean="0">
                        <a:latin typeface="黑体" pitchFamily="49" charset="-122"/>
                        <a:ea typeface="黑体" pitchFamily="49" charset="-122"/>
                      </a:endParaRPr>
                    </a:p>
                    <a:p>
                      <a:pPr marL="342900" indent="-342900" algn="l">
                        <a:buFont typeface="+mj-lt"/>
                        <a:buAutoNum type="arabicPeriod"/>
                      </a:pPr>
                      <a:r>
                        <a:rPr lang="zh-CN" altLang="en-US" b="1" dirty="0" smtClean="0">
                          <a:latin typeface="黑体" pitchFamily="49" charset="-122"/>
                          <a:ea typeface="黑体" pitchFamily="49" charset="-122"/>
                        </a:rPr>
                        <a:t>听取领导班子其他成员的履责情况报告</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altLang="zh-CN" sz="1800" b="1" kern="1200" dirty="0" smtClean="0">
                          <a:solidFill>
                            <a:schemeClr val="dk1"/>
                          </a:solidFill>
                          <a:latin typeface="黑体" pitchFamily="49" charset="-122"/>
                          <a:ea typeface="黑体" pitchFamily="49" charset="-122"/>
                          <a:cs typeface="+mn-cs"/>
                        </a:rPr>
                        <a:t>1</a:t>
                      </a:r>
                      <a:r>
                        <a:rPr lang="zh-CN" altLang="en-US" sz="1800" b="1" kern="1200" dirty="0" smtClean="0">
                          <a:solidFill>
                            <a:schemeClr val="dk1"/>
                          </a:solidFill>
                          <a:latin typeface="黑体" pitchFamily="49" charset="-122"/>
                          <a:ea typeface="黑体" pitchFamily="49" charset="-122"/>
                          <a:cs typeface="+mn-cs"/>
                        </a:rPr>
                        <a:t>、加强研究学习，传达上级要求</a:t>
                      </a:r>
                      <a:endParaRPr lang="en-US" altLang="zh-CN" sz="1800" b="1" kern="1200" dirty="0" smtClean="0">
                        <a:solidFill>
                          <a:schemeClr val="dk1"/>
                        </a:solidFill>
                        <a:latin typeface="黑体" pitchFamily="49" charset="-122"/>
                        <a:ea typeface="黑体" pitchFamily="49"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b="1" kern="1200" dirty="0" smtClean="0">
                          <a:solidFill>
                            <a:schemeClr val="dk1"/>
                          </a:solidFill>
                          <a:latin typeface="黑体" pitchFamily="49" charset="-122"/>
                          <a:ea typeface="黑体" pitchFamily="49" charset="-122"/>
                          <a:cs typeface="+mn-cs"/>
                        </a:rPr>
                        <a:t>2</a:t>
                      </a:r>
                      <a:r>
                        <a:rPr lang="zh-CN" altLang="en-US" sz="1800" b="1" kern="1200" dirty="0" smtClean="0">
                          <a:solidFill>
                            <a:schemeClr val="dk1"/>
                          </a:solidFill>
                          <a:latin typeface="黑体" pitchFamily="49" charset="-122"/>
                          <a:ea typeface="黑体" pitchFamily="49" charset="-122"/>
                          <a:cs typeface="+mn-cs"/>
                        </a:rPr>
                        <a:t>、定期在分管科室、联系党支部开展调研活动，听取</a:t>
                      </a:r>
                      <a:r>
                        <a:rPr lang="zh-CN" altLang="en-US" b="1" dirty="0" smtClean="0">
                          <a:latin typeface="黑体" pitchFamily="49" charset="-122"/>
                          <a:ea typeface="黑体" pitchFamily="49" charset="-122"/>
                        </a:rPr>
                        <a:t>履责情况报告</a:t>
                      </a:r>
                      <a:endParaRPr lang="zh-CN" altLang="en-US" b="1" dirty="0">
                        <a:solidFill>
                          <a:srgbClr val="FF0000"/>
                        </a:solidFill>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altLang="zh-CN" sz="1800" b="1" kern="1200" dirty="0" smtClean="0">
                          <a:solidFill>
                            <a:schemeClr val="dk1"/>
                          </a:solidFill>
                          <a:latin typeface="黑体" pitchFamily="49" charset="-122"/>
                          <a:ea typeface="黑体" pitchFamily="49" charset="-122"/>
                          <a:cs typeface="+mn-cs"/>
                        </a:rPr>
                        <a:t>1</a:t>
                      </a:r>
                      <a:r>
                        <a:rPr lang="zh-CN" altLang="en-US" sz="1800" b="1" kern="1200" dirty="0" smtClean="0">
                          <a:solidFill>
                            <a:schemeClr val="dk1"/>
                          </a:solidFill>
                          <a:latin typeface="黑体" pitchFamily="49" charset="-122"/>
                          <a:ea typeface="黑体" pitchFamily="49" charset="-122"/>
                          <a:cs typeface="+mn-cs"/>
                        </a:rPr>
                        <a:t>、加强研究学习，传达上级要求</a:t>
                      </a:r>
                      <a:endParaRPr lang="en-US" altLang="zh-CN" sz="1800" b="1" kern="1200" dirty="0" smtClean="0">
                        <a:solidFill>
                          <a:schemeClr val="dk1"/>
                        </a:solidFill>
                        <a:latin typeface="黑体" pitchFamily="49" charset="-122"/>
                        <a:ea typeface="黑体" pitchFamily="49" charset="-122"/>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b="1" kern="1200" dirty="0" smtClean="0">
                          <a:solidFill>
                            <a:schemeClr val="dk1"/>
                          </a:solidFill>
                          <a:latin typeface="黑体" pitchFamily="49" charset="-122"/>
                          <a:ea typeface="黑体" pitchFamily="49" charset="-122"/>
                          <a:cs typeface="+mn-cs"/>
                        </a:rPr>
                        <a:t>2</a:t>
                      </a:r>
                      <a:r>
                        <a:rPr lang="zh-CN" altLang="en-US" sz="1800" b="1" kern="1200" dirty="0" smtClean="0">
                          <a:solidFill>
                            <a:schemeClr val="dk1"/>
                          </a:solidFill>
                          <a:latin typeface="黑体" pitchFamily="49" charset="-122"/>
                          <a:ea typeface="黑体" pitchFamily="49" charset="-122"/>
                          <a:cs typeface="+mn-cs"/>
                        </a:rPr>
                        <a:t>、定期在本科室、支部开展调研活动，了解</a:t>
                      </a:r>
                      <a:r>
                        <a:rPr lang="zh-CN" altLang="en-US" b="1" dirty="0" smtClean="0">
                          <a:latin typeface="黑体" pitchFamily="49" charset="-122"/>
                          <a:ea typeface="黑体" pitchFamily="49" charset="-122"/>
                        </a:rPr>
                        <a:t>情况</a:t>
                      </a:r>
                      <a:endParaRPr lang="zh-CN" altLang="en-US" b="1" dirty="0" smtClean="0">
                        <a:solidFill>
                          <a:srgbClr val="FF0000"/>
                        </a:solidFill>
                        <a:latin typeface="黑体" pitchFamily="49" charset="-122"/>
                        <a:ea typeface="黑体" pitchFamily="49" charset="-122"/>
                      </a:endParaRPr>
                    </a:p>
                    <a:p>
                      <a:pPr algn="l"/>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5731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smtClean="0">
                          <a:latin typeface="黑体" pitchFamily="49" charset="-122"/>
                          <a:ea typeface="黑体" pitchFamily="49" charset="-122"/>
                        </a:rPr>
                        <a:t>任务</a:t>
                      </a:r>
                      <a:endParaRPr lang="en-US" altLang="zh-CN" b="1" dirty="0" smtClean="0">
                        <a:latin typeface="黑体" pitchFamily="49" charset="-122"/>
                        <a:ea typeface="黑体" pitchFamily="49" charset="-122"/>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smtClean="0">
                          <a:latin typeface="黑体" pitchFamily="49" charset="-122"/>
                          <a:ea typeface="黑体" pitchFamily="49" charset="-122"/>
                        </a:rPr>
                        <a:t>分解</a:t>
                      </a:r>
                      <a:endParaRPr lang="en-US" altLang="zh-CN" b="1" dirty="0" smtClean="0">
                        <a:latin typeface="黑体" pitchFamily="49" charset="-122"/>
                        <a:ea typeface="黑体" pitchFamily="49" charset="-122"/>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smtClean="0">
                          <a:latin typeface="黑体" pitchFamily="49" charset="-122"/>
                          <a:ea typeface="黑体" pitchFamily="49" charset="-122"/>
                        </a:rPr>
                        <a:t>制度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r>
                        <a:rPr lang="zh-CN" altLang="en-US" sz="1800" b="1" kern="1200" dirty="0" smtClean="0">
                          <a:solidFill>
                            <a:schemeClr val="dk1"/>
                          </a:solidFill>
                          <a:latin typeface="黑体" pitchFamily="49" charset="-122"/>
                          <a:ea typeface="黑体" pitchFamily="49" charset="-122"/>
                          <a:cs typeface="+mn-cs"/>
                          <a:sym typeface="宋体" charset="-122"/>
                        </a:rPr>
                        <a:t>召开全院党风廉政建设工作会议，部署与细化工作任务，将任务分解到分管领导和科室，</a:t>
                      </a:r>
                      <a:r>
                        <a:rPr lang="zh-CN" altLang="en-US" sz="1800" b="1" kern="1200" dirty="0" smtClean="0">
                          <a:solidFill>
                            <a:srgbClr val="FF0000"/>
                          </a:solidFill>
                          <a:latin typeface="黑体" pitchFamily="49" charset="-122"/>
                          <a:ea typeface="黑体" pitchFamily="49" charset="-122"/>
                          <a:cs typeface="+mn-cs"/>
                          <a:sym typeface="宋体" charset="-122"/>
                        </a:rPr>
                        <a:t>明确时间要求，确保责任到人</a:t>
                      </a:r>
                      <a:endParaRPr lang="zh-CN" altLang="en-US" sz="1800" b="1" kern="1200" dirty="0" smtClean="0">
                        <a:solidFill>
                          <a:srgbClr val="FF0000"/>
                        </a:solidFill>
                        <a:latin typeface="黑体" pitchFamily="49" charset="-122"/>
                        <a:ea typeface="黑体" pitchFamily="49"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dirty="0">
                        <a:solidFill>
                          <a:srgbClr val="FF0000"/>
                        </a:solidFill>
                      </a:endParaRPr>
                    </a:p>
                  </a:txBody>
                  <a:tcPr/>
                </a:tc>
                <a:tc hMerge="1">
                  <a:txBody>
                    <a:bodyPr/>
                    <a:lstStyle/>
                    <a:p>
                      <a:endParaRPr lang="zh-CN" altLang="en-US" dirty="0"/>
                    </a:p>
                  </a:txBody>
                  <a:tcPr/>
                </a:tc>
                <a:tc>
                  <a:txBody>
                    <a:bodyPr/>
                    <a:lstStyle/>
                    <a:p>
                      <a:r>
                        <a:rPr lang="zh-CN" altLang="en-US" sz="1800" b="1" kern="1200" dirty="0" smtClean="0">
                          <a:solidFill>
                            <a:schemeClr val="dk1"/>
                          </a:solidFill>
                          <a:latin typeface="黑体" pitchFamily="49" charset="-122"/>
                          <a:ea typeface="黑体" pitchFamily="49" charset="-122"/>
                          <a:cs typeface="+mn-cs"/>
                        </a:rPr>
                        <a:t>贯彻落实医院的工作部署，实施责任再分解，</a:t>
                      </a:r>
                      <a:r>
                        <a:rPr lang="zh-CN" altLang="en-US" sz="1800" b="1" kern="1200" dirty="0" smtClean="0">
                          <a:solidFill>
                            <a:srgbClr val="FF0000"/>
                          </a:solidFill>
                          <a:latin typeface="黑体" pitchFamily="49" charset="-122"/>
                          <a:ea typeface="黑体" pitchFamily="49" charset="-122"/>
                          <a:cs typeface="+mn-cs"/>
                          <a:sym typeface="宋体" charset="-122"/>
                        </a:rPr>
                        <a:t>确保责任到人</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285852" y="428604"/>
            <a:ext cx="7515225" cy="928688"/>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4000" b="1" i="0" u="none" strike="noStrike" kern="1200" cap="none" spc="0" normalizeH="0" baseline="0" noProof="0" dirty="0" smtClean="0">
                <a:ln>
                  <a:noFill/>
                </a:ln>
                <a:solidFill>
                  <a:srgbClr val="990000"/>
                </a:solidFill>
                <a:effectLst/>
                <a:uLnTx/>
                <a:uFillTx/>
                <a:latin typeface="华文行楷" pitchFamily="2" charset="-122"/>
                <a:ea typeface="华文行楷" pitchFamily="2" charset="-122"/>
                <a:cs typeface="+mn-cs"/>
                <a:sym typeface="Arial" pitchFamily="34" charset="0"/>
              </a:rPr>
              <a:t>完善各项工作机制，层层抓落实</a:t>
            </a:r>
            <a:r>
              <a:rPr kumimoji="0" lang="en-US" altLang="zh-CN" sz="4400" b="1" i="0" u="none" strike="noStrike" kern="0" cap="none" spc="0" normalizeH="0" baseline="0" noProof="0" dirty="0" smtClean="0">
                <a:ln>
                  <a:noFill/>
                </a:ln>
                <a:solidFill>
                  <a:schemeClr val="tx2"/>
                </a:solidFill>
                <a:effectLst/>
                <a:uLnTx/>
                <a:uFillTx/>
                <a:latin typeface="黑体" pitchFamily="2" charset="-122"/>
                <a:ea typeface="黑体" pitchFamily="2" charset="-122"/>
                <a:cs typeface="+mj-cs"/>
              </a:rPr>
              <a:t/>
            </a:r>
            <a:br>
              <a:rPr kumimoji="0" lang="en-US" altLang="zh-CN" sz="4400" b="1" i="0" u="none" strike="noStrike" kern="0" cap="none" spc="0" normalizeH="0" baseline="0" noProof="0" dirty="0" smtClean="0">
                <a:ln>
                  <a:noFill/>
                </a:ln>
                <a:solidFill>
                  <a:schemeClr val="tx2"/>
                </a:solidFill>
                <a:effectLst/>
                <a:uLnTx/>
                <a:uFillTx/>
                <a:latin typeface="黑体" pitchFamily="2" charset="-122"/>
                <a:ea typeface="黑体" pitchFamily="2" charset="-122"/>
                <a:cs typeface="+mj-cs"/>
              </a:rPr>
            </a:br>
            <a:endParaRPr kumimoji="0" lang="zh-CN" altLang="en-US" sz="4400" b="0" i="0" u="none" strike="noStrike" kern="0" cap="none" spc="0" normalizeH="0" baseline="0" noProof="0" dirty="0">
              <a:ln>
                <a:noFill/>
              </a:ln>
              <a:solidFill>
                <a:schemeClr val="tx2"/>
              </a:solidFill>
              <a:effectLst/>
              <a:uLnTx/>
              <a:uFillTx/>
              <a:latin typeface="+mj-lt"/>
              <a:ea typeface="+mj-ea"/>
              <a:cs typeface="+mj-cs"/>
            </a:endParaRPr>
          </a:p>
        </p:txBody>
      </p:sp>
      <p:graphicFrame>
        <p:nvGraphicFramePr>
          <p:cNvPr id="6" name="表格 5"/>
          <p:cNvGraphicFramePr>
            <a:graphicFrameLocks noGrp="1"/>
          </p:cNvGraphicFramePr>
          <p:nvPr/>
        </p:nvGraphicFramePr>
        <p:xfrm>
          <a:off x="714348" y="1428736"/>
          <a:ext cx="8001056" cy="5029200"/>
        </p:xfrm>
        <a:graphic>
          <a:graphicData uri="http://schemas.openxmlformats.org/drawingml/2006/table">
            <a:tbl>
              <a:tblPr firstRow="1" bandRow="1">
                <a:tableStyleId>{08FB837D-C827-4EFA-A057-4D05807E0F7C}</a:tableStyleId>
              </a:tblPr>
              <a:tblGrid>
                <a:gridCol w="928694"/>
                <a:gridCol w="1857388"/>
                <a:gridCol w="1714512"/>
                <a:gridCol w="1671650"/>
                <a:gridCol w="1828812"/>
              </a:tblGrid>
              <a:tr h="707935">
                <a:tc>
                  <a:txBody>
                    <a:bodyPr/>
                    <a:lstStyle/>
                    <a:p>
                      <a:r>
                        <a:rPr lang="zh-CN" altLang="en-US" dirty="0" smtClean="0">
                          <a:latin typeface="楷体_GB2312" pitchFamily="49" charset="-122"/>
                          <a:ea typeface="楷体_GB2312" pitchFamily="49" charset="-122"/>
                        </a:rPr>
                        <a:t>责任人</a:t>
                      </a:r>
                      <a:endParaRPr lang="en-US" altLang="zh-CN" dirty="0" smtClean="0">
                        <a:latin typeface="楷体_GB2312" pitchFamily="49" charset="-122"/>
                        <a:ea typeface="楷体_GB2312" pitchFamily="49" charset="-122"/>
                      </a:endParaRPr>
                    </a:p>
                    <a:p>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制度</a:t>
                      </a:r>
                      <a:endParaRPr lang="zh-CN" altLang="en-US" dirty="0">
                        <a:latin typeface="楷体_GB2312" pitchFamily="49" charset="-122"/>
                        <a:ea typeface="楷体_GB2312"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tcPr>
                </a:tc>
                <a:tc>
                  <a:txBody>
                    <a:bodyPr/>
                    <a:lstStyle/>
                    <a:p>
                      <a:pPr algn="ctr"/>
                      <a:r>
                        <a:rPr lang="zh-CN" altLang="en-US" dirty="0" smtClean="0">
                          <a:latin typeface="楷体_GB2312" pitchFamily="49" charset="-122"/>
                          <a:ea typeface="楷体_GB2312" pitchFamily="49" charset="-122"/>
                        </a:rPr>
                        <a:t>党委领导班子</a:t>
                      </a:r>
                      <a:endParaRPr lang="zh-CN" altLang="en-US" dirty="0">
                        <a:latin typeface="楷体_GB2312" pitchFamily="49" charset="-122"/>
                        <a:ea typeface="楷体_GB2312"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楷体_GB2312" pitchFamily="49" charset="-122"/>
                          <a:ea typeface="楷体_GB2312" pitchFamily="49" charset="-122"/>
                        </a:rPr>
                        <a:t>书记、院长</a:t>
                      </a:r>
                      <a:endParaRPr lang="en-US" altLang="zh-CN" dirty="0" smtClean="0">
                        <a:latin typeface="楷体_GB2312" pitchFamily="49" charset="-122"/>
                        <a:ea typeface="楷体_GB2312"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楷体_GB2312" pitchFamily="49" charset="-122"/>
                          <a:ea typeface="楷体_GB2312" pitchFamily="49" charset="-122"/>
                        </a:rPr>
                        <a:t>副书记</a:t>
                      </a:r>
                      <a:endParaRPr lang="en-US" altLang="zh-CN" dirty="0" smtClean="0">
                        <a:latin typeface="楷体_GB2312" pitchFamily="49" charset="-122"/>
                        <a:ea typeface="楷体_GB2312" pitchFamily="49" charset="-122"/>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楷体_GB2312" pitchFamily="49" charset="-122"/>
                          <a:ea typeface="楷体_GB2312" pitchFamily="49" charset="-122"/>
                        </a:rPr>
                        <a:t>副院长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dirty="0" smtClean="0">
                          <a:latin typeface="楷体_GB2312" pitchFamily="49" charset="-122"/>
                          <a:ea typeface="楷体_GB2312" pitchFamily="49" charset="-122"/>
                        </a:rPr>
                        <a:t>科主任</a:t>
                      </a:r>
                      <a:endParaRPr lang="en-US" altLang="zh-CN" dirty="0" smtClean="0">
                        <a:latin typeface="楷体_GB2312" pitchFamily="49" charset="-122"/>
                        <a:ea typeface="楷体_GB2312" pitchFamily="49" charset="-122"/>
                      </a:endParaRPr>
                    </a:p>
                    <a:p>
                      <a:pPr algn="ctr"/>
                      <a:r>
                        <a:rPr lang="zh-CN" altLang="en-US" dirty="0" smtClean="0">
                          <a:latin typeface="楷体_GB2312" pitchFamily="49" charset="-122"/>
                          <a:ea typeface="楷体_GB2312" pitchFamily="49" charset="-122"/>
                        </a:rPr>
                        <a:t>支部书记</a:t>
                      </a:r>
                      <a:endParaRPr lang="zh-CN" altLang="en-US" dirty="0">
                        <a:latin typeface="楷体_GB2312" pitchFamily="49" charset="-122"/>
                        <a:ea typeface="楷体_GB2312"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60635">
                <a:tc>
                  <a:txBody>
                    <a:bodyPr/>
                    <a:lstStyle/>
                    <a:p>
                      <a:pPr algn="ctr"/>
                      <a:r>
                        <a:rPr lang="zh-CN" altLang="en-US" b="1" dirty="0" smtClean="0">
                          <a:latin typeface="黑体" pitchFamily="49" charset="-122"/>
                          <a:ea typeface="黑体" pitchFamily="49" charset="-122"/>
                        </a:rPr>
                        <a:t>签字</a:t>
                      </a:r>
                      <a:endParaRPr lang="en-US" altLang="zh-CN" b="1" dirty="0" smtClean="0">
                        <a:latin typeface="黑体" pitchFamily="49" charset="-122"/>
                        <a:ea typeface="黑体" pitchFamily="49" charset="-122"/>
                      </a:endParaRPr>
                    </a:p>
                    <a:p>
                      <a:pPr algn="ctr"/>
                      <a:r>
                        <a:rPr lang="zh-CN" altLang="en-US" b="1" dirty="0" smtClean="0">
                          <a:latin typeface="黑体" pitchFamily="49" charset="-122"/>
                          <a:ea typeface="黑体" pitchFamily="49" charset="-122"/>
                        </a:rPr>
                        <a:t>背书</a:t>
                      </a:r>
                      <a:endParaRPr lang="en-US" altLang="zh-CN" b="1" dirty="0" smtClean="0">
                        <a:latin typeface="黑体" pitchFamily="49" charset="-122"/>
                        <a:ea typeface="黑体" pitchFamily="49" charset="-122"/>
                      </a:endParaRPr>
                    </a:p>
                    <a:p>
                      <a:pPr algn="ctr"/>
                      <a:r>
                        <a:rPr lang="zh-CN" altLang="en-US" b="1" dirty="0" smtClean="0">
                          <a:latin typeface="黑体" pitchFamily="49" charset="-122"/>
                          <a:ea typeface="黑体" pitchFamily="49" charset="-122"/>
                        </a:rPr>
                        <a:t>制度</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b="1" dirty="0" smtClean="0">
                          <a:latin typeface="黑体" pitchFamily="49" charset="-122"/>
                          <a:ea typeface="黑体" pitchFamily="49" charset="-122"/>
                        </a:rPr>
                        <a:t>领导班子成员对责任分工、任务分解、总结报告等审签，提出审阅意见</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b="1" dirty="0" smtClean="0">
                          <a:latin typeface="黑体" pitchFamily="49" charset="-122"/>
                          <a:ea typeface="黑体" pitchFamily="49" charset="-122"/>
                        </a:rPr>
                        <a:t>与支部书记、科主任签订责任书</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tcPr>
                </a:tc>
                <a:tc>
                  <a:txBody>
                    <a:bodyPr/>
                    <a:lstStyle/>
                    <a:p>
                      <a:r>
                        <a:rPr lang="zh-CN" altLang="en-US" b="1" dirty="0" smtClean="0">
                          <a:latin typeface="黑体" pitchFamily="49" charset="-122"/>
                          <a:ea typeface="黑体" pitchFamily="49" charset="-122"/>
                        </a:rPr>
                        <a:t>与科室</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支部职工</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党员签订责任书</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7713">
                <a:tc>
                  <a:txBody>
                    <a:bodyPr/>
                    <a:lstStyle/>
                    <a:p>
                      <a:pPr algn="ctr"/>
                      <a:r>
                        <a:rPr lang="zh-CN" altLang="en-US" b="1" dirty="0" smtClean="0">
                          <a:latin typeface="黑体" pitchFamily="49" charset="-122"/>
                          <a:ea typeface="黑体" pitchFamily="49" charset="-122"/>
                        </a:rPr>
                        <a:t>会商</a:t>
                      </a:r>
                      <a:endParaRPr lang="en-US" altLang="zh-CN" b="1" dirty="0" smtClean="0">
                        <a:latin typeface="黑体" pitchFamily="49" charset="-122"/>
                        <a:ea typeface="黑体" pitchFamily="49" charset="-122"/>
                      </a:endParaRPr>
                    </a:p>
                    <a:p>
                      <a:pPr algn="ctr"/>
                      <a:r>
                        <a:rPr lang="zh-CN" altLang="en-US" b="1" dirty="0" smtClean="0">
                          <a:latin typeface="黑体" pitchFamily="49" charset="-122"/>
                          <a:ea typeface="黑体" pitchFamily="49" charset="-122"/>
                        </a:rPr>
                        <a:t>机制</a:t>
                      </a:r>
                      <a:endParaRPr lang="en-US" altLang="zh-CN" b="1" dirty="0" smtClean="0">
                        <a:latin typeface="黑体" pitchFamily="49" charset="-122"/>
                        <a:ea typeface="黑体" pitchFamily="49" charset="-122"/>
                      </a:endParaRPr>
                    </a:p>
                    <a:p>
                      <a:pPr algn="ct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b="1" dirty="0" smtClean="0">
                          <a:latin typeface="黑体" pitchFamily="49" charset="-122"/>
                          <a:ea typeface="黑体" pitchFamily="49" charset="-122"/>
                        </a:rPr>
                        <a:t>党委书记、纪委书记定期在党政联席会通报情况</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b="1" dirty="0" smtClean="0">
                          <a:latin typeface="黑体" pitchFamily="49" charset="-122"/>
                          <a:ea typeface="黑体" pitchFamily="49" charset="-122"/>
                        </a:rPr>
                        <a:t>定期与纪委书记会商研讨</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b="1" dirty="0" smtClean="0">
                          <a:latin typeface="黑体" pitchFamily="49" charset="-122"/>
                          <a:ea typeface="黑体" pitchFamily="49" charset="-122"/>
                        </a:rPr>
                        <a:t>定期向书记、院长汇报职责履行情况</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tcPr>
                </a:tc>
              </a:tr>
              <a:tr h="537713">
                <a:tc>
                  <a:txBody>
                    <a:bodyPr/>
                    <a:lstStyle/>
                    <a:p>
                      <a:pPr algn="ctr"/>
                      <a:r>
                        <a:rPr lang="zh-CN" altLang="en-US" b="1" dirty="0" smtClean="0">
                          <a:latin typeface="黑体" pitchFamily="49" charset="-122"/>
                          <a:ea typeface="黑体" pitchFamily="49" charset="-122"/>
                        </a:rPr>
                        <a:t>工作</a:t>
                      </a:r>
                      <a:endParaRPr lang="en-US" altLang="zh-CN" b="1" dirty="0" smtClean="0">
                        <a:latin typeface="黑体" pitchFamily="49" charset="-122"/>
                        <a:ea typeface="黑体" pitchFamily="49" charset="-122"/>
                      </a:endParaRPr>
                    </a:p>
                    <a:p>
                      <a:pPr algn="ctr"/>
                      <a:r>
                        <a:rPr lang="zh-CN" altLang="en-US" b="1" dirty="0" smtClean="0">
                          <a:latin typeface="黑体" pitchFamily="49" charset="-122"/>
                          <a:ea typeface="黑体" pitchFamily="49" charset="-122"/>
                        </a:rPr>
                        <a:t>报告</a:t>
                      </a:r>
                      <a:endParaRPr lang="en-US" altLang="zh-CN" b="1" dirty="0" smtClean="0">
                        <a:latin typeface="黑体" pitchFamily="49" charset="-122"/>
                        <a:ea typeface="黑体" pitchFamily="49" charset="-122"/>
                      </a:endParaRPr>
                    </a:p>
                    <a:p>
                      <a:pPr algn="ctr"/>
                      <a:r>
                        <a:rPr lang="zh-CN" altLang="en-US" b="1" dirty="0" smtClean="0">
                          <a:latin typeface="黑体" pitchFamily="49" charset="-122"/>
                          <a:ea typeface="黑体" pitchFamily="49" charset="-122"/>
                        </a:rPr>
                        <a:t>制度</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b="1" dirty="0" smtClean="0">
                          <a:latin typeface="黑体" pitchFamily="49" charset="-122"/>
                          <a:ea typeface="黑体" pitchFamily="49" charset="-122"/>
                        </a:rPr>
                        <a:t>提交医院履行党风廉政建设主体责任职责情况的报告</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b="1" dirty="0" smtClean="0">
                          <a:latin typeface="黑体" pitchFamily="49" charset="-122"/>
                          <a:ea typeface="黑体" pitchFamily="49" charset="-122"/>
                        </a:rPr>
                        <a:t>1</a:t>
                      </a:r>
                      <a:r>
                        <a:rPr lang="zh-CN" altLang="en-US" b="1" dirty="0" smtClean="0">
                          <a:latin typeface="黑体" pitchFamily="49" charset="-122"/>
                          <a:ea typeface="黑体" pitchFamily="49" charset="-122"/>
                        </a:rPr>
                        <a:t>、审签医院党委主体责任履责工作报告</a:t>
                      </a:r>
                      <a:endParaRPr lang="en-US" altLang="zh-CN" b="1" dirty="0" smtClean="0">
                        <a:latin typeface="黑体" pitchFamily="49" charset="-122"/>
                        <a:ea typeface="黑体" pitchFamily="49" charset="-122"/>
                      </a:endParaRPr>
                    </a:p>
                    <a:p>
                      <a:r>
                        <a:rPr lang="en-US" altLang="zh-CN" b="1" dirty="0" smtClean="0">
                          <a:latin typeface="黑体" pitchFamily="49" charset="-122"/>
                          <a:ea typeface="黑体" pitchFamily="49" charset="-122"/>
                        </a:rPr>
                        <a:t>2</a:t>
                      </a:r>
                      <a:r>
                        <a:rPr lang="zh-CN" altLang="en-US" b="1" dirty="0" smtClean="0">
                          <a:latin typeface="黑体" pitchFamily="49" charset="-122"/>
                          <a:ea typeface="黑体" pitchFamily="49" charset="-122"/>
                        </a:rPr>
                        <a:t>、提交第一责任人履责工作报告</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b="1" dirty="0" smtClean="0">
                          <a:latin typeface="黑体" pitchFamily="49" charset="-122"/>
                          <a:ea typeface="黑体" pitchFamily="49" charset="-122"/>
                        </a:rPr>
                        <a:t>提交分管范围内履行职责的工作报告</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b="1" dirty="0" smtClean="0">
                          <a:latin typeface="黑体" pitchFamily="49" charset="-122"/>
                          <a:ea typeface="黑体" pitchFamily="49" charset="-122"/>
                        </a:rPr>
                        <a:t>提交科室、支部履行职责的工作报告</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285852" y="428604"/>
            <a:ext cx="7515225" cy="928688"/>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4000" b="1" i="0" u="none" strike="noStrike" kern="1200" cap="none" spc="0" normalizeH="0" baseline="0" noProof="0" dirty="0" smtClean="0">
                <a:ln>
                  <a:noFill/>
                </a:ln>
                <a:solidFill>
                  <a:srgbClr val="990000"/>
                </a:solidFill>
                <a:effectLst/>
                <a:uLnTx/>
                <a:uFillTx/>
                <a:latin typeface="华文行楷" pitchFamily="2" charset="-122"/>
                <a:ea typeface="华文行楷" pitchFamily="2" charset="-122"/>
                <a:cs typeface="+mn-cs"/>
                <a:sym typeface="Arial" pitchFamily="34" charset="0"/>
              </a:rPr>
              <a:t>完善各项工作机制，层层抓落实</a:t>
            </a:r>
            <a:r>
              <a:rPr kumimoji="0" lang="en-US" altLang="zh-CN" sz="4400" b="1" i="0" u="none" strike="noStrike" kern="0" cap="none" spc="0" normalizeH="0" baseline="0" noProof="0" dirty="0" smtClean="0">
                <a:ln>
                  <a:noFill/>
                </a:ln>
                <a:solidFill>
                  <a:schemeClr val="tx2"/>
                </a:solidFill>
                <a:effectLst/>
                <a:uLnTx/>
                <a:uFillTx/>
                <a:latin typeface="黑体" pitchFamily="2" charset="-122"/>
                <a:ea typeface="黑体" pitchFamily="2" charset="-122"/>
                <a:cs typeface="+mj-cs"/>
              </a:rPr>
              <a:t/>
            </a:r>
            <a:br>
              <a:rPr kumimoji="0" lang="en-US" altLang="zh-CN" sz="4400" b="1" i="0" u="none" strike="noStrike" kern="0" cap="none" spc="0" normalizeH="0" baseline="0" noProof="0" dirty="0" smtClean="0">
                <a:ln>
                  <a:noFill/>
                </a:ln>
                <a:solidFill>
                  <a:schemeClr val="tx2"/>
                </a:solidFill>
                <a:effectLst/>
                <a:uLnTx/>
                <a:uFillTx/>
                <a:latin typeface="黑体" pitchFamily="2" charset="-122"/>
                <a:ea typeface="黑体" pitchFamily="2" charset="-122"/>
                <a:cs typeface="+mj-cs"/>
              </a:rPr>
            </a:br>
            <a:endParaRPr kumimoji="0" lang="zh-CN" altLang="en-US" sz="4400" b="0" i="0" u="none" strike="noStrike" kern="0" cap="none" spc="0" normalizeH="0" baseline="0" noProof="0" dirty="0">
              <a:ln>
                <a:noFill/>
              </a:ln>
              <a:solidFill>
                <a:schemeClr val="tx2"/>
              </a:solidFill>
              <a:effectLst/>
              <a:uLnTx/>
              <a:uFillTx/>
              <a:latin typeface="+mj-lt"/>
              <a:ea typeface="+mj-ea"/>
              <a:cs typeface="+mj-cs"/>
            </a:endParaRPr>
          </a:p>
        </p:txBody>
      </p:sp>
      <p:graphicFrame>
        <p:nvGraphicFramePr>
          <p:cNvPr id="6" name="表格 5"/>
          <p:cNvGraphicFramePr>
            <a:graphicFrameLocks noGrp="1"/>
          </p:cNvGraphicFramePr>
          <p:nvPr/>
        </p:nvGraphicFramePr>
        <p:xfrm>
          <a:off x="642910" y="1551642"/>
          <a:ext cx="8001056" cy="4663440"/>
        </p:xfrm>
        <a:graphic>
          <a:graphicData uri="http://schemas.openxmlformats.org/drawingml/2006/table">
            <a:tbl>
              <a:tblPr firstRow="1" bandRow="1">
                <a:tableStyleId>{08FB837D-C827-4EFA-A057-4D05807E0F7C}</a:tableStyleId>
              </a:tblPr>
              <a:tblGrid>
                <a:gridCol w="1214446"/>
                <a:gridCol w="1428760"/>
                <a:gridCol w="285752"/>
                <a:gridCol w="1785950"/>
                <a:gridCol w="1457336"/>
                <a:gridCol w="1828812"/>
              </a:tblGrid>
              <a:tr h="707935">
                <a:tc>
                  <a:txBody>
                    <a:bodyPr/>
                    <a:lstStyle/>
                    <a:p>
                      <a:r>
                        <a:rPr lang="zh-CN" altLang="en-US" dirty="0" smtClean="0">
                          <a:latin typeface="楷体_GB2312" pitchFamily="49" charset="-122"/>
                          <a:ea typeface="楷体_GB2312" pitchFamily="49" charset="-122"/>
                        </a:rPr>
                        <a:t>责任人</a:t>
                      </a:r>
                      <a:endParaRPr lang="en-US" altLang="zh-CN" dirty="0" smtClean="0">
                        <a:latin typeface="楷体_GB2312" pitchFamily="49" charset="-122"/>
                        <a:ea typeface="楷体_GB2312" pitchFamily="49" charset="-122"/>
                      </a:endParaRPr>
                    </a:p>
                    <a:p>
                      <a:endParaRPr lang="en-US" altLang="zh-CN" dirty="0" smtClean="0">
                        <a:latin typeface="楷体_GB2312" pitchFamily="49" charset="-122"/>
                        <a:ea typeface="楷体_GB2312" pitchFamily="49" charset="-122"/>
                      </a:endParaRPr>
                    </a:p>
                    <a:p>
                      <a:r>
                        <a:rPr lang="zh-CN" altLang="en-US" dirty="0" smtClean="0">
                          <a:latin typeface="楷体_GB2312" pitchFamily="49" charset="-122"/>
                          <a:ea typeface="楷体_GB2312" pitchFamily="49" charset="-122"/>
                        </a:rPr>
                        <a:t>制度</a:t>
                      </a:r>
                      <a:endParaRPr lang="zh-CN" altLang="en-US" dirty="0">
                        <a:latin typeface="楷体_GB2312" pitchFamily="49" charset="-122"/>
                        <a:ea typeface="楷体_GB2312"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tcPr>
                </a:tc>
                <a:tc gridSpan="2">
                  <a:txBody>
                    <a:bodyPr/>
                    <a:lstStyle/>
                    <a:p>
                      <a:pPr algn="ctr"/>
                      <a:r>
                        <a:rPr lang="zh-CN" altLang="en-US" dirty="0" smtClean="0">
                          <a:latin typeface="楷体_GB2312" pitchFamily="49" charset="-122"/>
                          <a:ea typeface="楷体_GB2312" pitchFamily="49" charset="-122"/>
                        </a:rPr>
                        <a:t>党委领导班子</a:t>
                      </a:r>
                      <a:endParaRPr lang="zh-CN" altLang="en-US" dirty="0">
                        <a:latin typeface="楷体_GB2312" pitchFamily="49" charset="-122"/>
                        <a:ea typeface="楷体_GB2312"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dirty="0" smtClean="0">
                        <a:latin typeface="楷体_GB2312" pitchFamily="49" charset="-122"/>
                        <a:ea typeface="楷体_GB2312"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楷体_GB2312" pitchFamily="49" charset="-122"/>
                          <a:ea typeface="楷体_GB2312" pitchFamily="49" charset="-122"/>
                        </a:rPr>
                        <a:t>书记、院长</a:t>
                      </a:r>
                      <a:endParaRPr lang="en-US" altLang="zh-CN" dirty="0" smtClean="0">
                        <a:latin typeface="楷体_GB2312" pitchFamily="49" charset="-122"/>
                        <a:ea typeface="楷体_GB2312"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楷体_GB2312" pitchFamily="49" charset="-122"/>
                          <a:ea typeface="楷体_GB2312" pitchFamily="49" charset="-122"/>
                        </a:rPr>
                        <a:t>副书记</a:t>
                      </a:r>
                      <a:endParaRPr lang="en-US" altLang="zh-CN" dirty="0" smtClean="0">
                        <a:latin typeface="楷体_GB2312" pitchFamily="49" charset="-122"/>
                        <a:ea typeface="楷体_GB2312" pitchFamily="49" charset="-122"/>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楷体_GB2312" pitchFamily="49" charset="-122"/>
                          <a:ea typeface="楷体_GB2312" pitchFamily="49" charset="-122"/>
                        </a:rPr>
                        <a:t>副院长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dirty="0" smtClean="0">
                          <a:latin typeface="楷体_GB2312" pitchFamily="49" charset="-122"/>
                          <a:ea typeface="楷体_GB2312" pitchFamily="49" charset="-122"/>
                        </a:rPr>
                        <a:t>科主任</a:t>
                      </a:r>
                      <a:endParaRPr lang="en-US" altLang="zh-CN" dirty="0" smtClean="0">
                        <a:latin typeface="楷体_GB2312" pitchFamily="49" charset="-122"/>
                        <a:ea typeface="楷体_GB2312" pitchFamily="49" charset="-122"/>
                      </a:endParaRPr>
                    </a:p>
                    <a:p>
                      <a:pPr algn="ctr"/>
                      <a:r>
                        <a:rPr lang="zh-CN" altLang="en-US" dirty="0" smtClean="0">
                          <a:latin typeface="楷体_GB2312" pitchFamily="49" charset="-122"/>
                          <a:ea typeface="楷体_GB2312" pitchFamily="49" charset="-122"/>
                        </a:rPr>
                        <a:t>支部书记</a:t>
                      </a:r>
                      <a:endParaRPr lang="zh-CN" altLang="en-US" dirty="0">
                        <a:latin typeface="楷体_GB2312" pitchFamily="49" charset="-122"/>
                        <a:ea typeface="楷体_GB2312"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46255">
                <a:tc>
                  <a:txBody>
                    <a:bodyPr/>
                    <a:lstStyle/>
                    <a:p>
                      <a:pPr algn="ctr"/>
                      <a:r>
                        <a:rPr lang="zh-CN" altLang="en-US" b="1" dirty="0" smtClean="0">
                          <a:latin typeface="黑体" pitchFamily="49" charset="-122"/>
                          <a:ea typeface="黑体" pitchFamily="49" charset="-122"/>
                        </a:rPr>
                        <a:t>监督检查制度</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dirty="0" smtClean="0">
                          <a:solidFill>
                            <a:schemeClr val="dk1"/>
                          </a:solidFill>
                          <a:latin typeface="黑体" pitchFamily="49" charset="-122"/>
                          <a:ea typeface="黑体" pitchFamily="49" charset="-122"/>
                          <a:cs typeface="+mn-cs"/>
                        </a:rPr>
                        <a:t>通过专项检查、阶段检查、随机抽查和暗访调查，掌握工作的进展情况，及时发现问题，采取约谈、通报、发整改通知等形式限期整改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a:txBody>
                  <a:tcPr/>
                </a:tc>
                <a:tc hMerge="1">
                  <a:txBody>
                    <a:bodyPr/>
                    <a:lstStyle/>
                    <a:p>
                      <a:endParaRPr lang="zh-CN" altLang="en-US"/>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a:txBody>
                  <a:tcPr/>
                </a:tc>
                <a:tc hMerge="1">
                  <a:txBody>
                    <a:bodyPr/>
                    <a:lstStyle/>
                    <a:p>
                      <a:endParaRPr lang="zh-CN" altLang="en-US" dirty="0"/>
                    </a:p>
                  </a:txBody>
                  <a:tcPr/>
                </a:tc>
              </a:tr>
              <a:tr h="537713">
                <a:tc>
                  <a:txBody>
                    <a:bodyPr/>
                    <a:lstStyle/>
                    <a:p>
                      <a:pPr algn="ctr"/>
                      <a:r>
                        <a:rPr lang="zh-CN" altLang="en-US" b="1" dirty="0" smtClean="0">
                          <a:latin typeface="黑体" pitchFamily="49" charset="-122"/>
                          <a:ea typeface="黑体" pitchFamily="49" charset="-122"/>
                        </a:rPr>
                        <a:t>考核评价制度</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5">
                  <a:txBody>
                    <a:bodyPr/>
                    <a:lstStyle/>
                    <a:p>
                      <a:r>
                        <a:rPr lang="zh-CN" altLang="en-US" b="1" dirty="0" smtClean="0">
                          <a:latin typeface="黑体" pitchFamily="49" charset="-122"/>
                          <a:ea typeface="黑体" pitchFamily="49" charset="-122"/>
                        </a:rPr>
                        <a:t>将党风廉政建设作为集体、个人各项考核的重要依据，对发生腐败案件的科室、个人实行</a:t>
                      </a:r>
                      <a:r>
                        <a:rPr lang="zh-CN" altLang="en-US" b="1" dirty="0" smtClean="0">
                          <a:solidFill>
                            <a:srgbClr val="FF0000"/>
                          </a:solidFill>
                          <a:latin typeface="黑体" pitchFamily="49" charset="-122"/>
                          <a:ea typeface="黑体" pitchFamily="49" charset="-122"/>
                        </a:rPr>
                        <a:t>“一票否决”</a:t>
                      </a:r>
                      <a:endParaRPr lang="zh-CN" altLang="en-US" b="1" dirty="0">
                        <a:solidFill>
                          <a:srgbClr val="FF0000"/>
                        </a:solidFill>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dirty="0"/>
                    </a:p>
                  </a:txBody>
                  <a:tcPr/>
                </a:tc>
                <a:tc hMerge="1">
                  <a:txBody>
                    <a:bodyPr/>
                    <a:lstStyle/>
                    <a:p>
                      <a:endParaRPr lang="zh-CN" altLang="en-US"/>
                    </a:p>
                  </a:txBody>
                  <a:tcPr/>
                </a:tc>
                <a:tc hMerge="1">
                  <a:txBody>
                    <a:bodyPr/>
                    <a:lstStyle/>
                    <a:p>
                      <a:endParaRPr lang="zh-CN" altLang="en-US" dirty="0"/>
                    </a:p>
                  </a:txBody>
                  <a:tcPr/>
                </a:tc>
                <a:tc hMerge="1">
                  <a:txBody>
                    <a:bodyPr/>
                    <a:lstStyle/>
                    <a:p>
                      <a:endParaRPr lang="zh-CN" altLang="en-US" dirty="0"/>
                    </a:p>
                  </a:txBody>
                  <a:tcPr/>
                </a:tc>
              </a:tr>
              <a:tr h="537713">
                <a:tc>
                  <a:txBody>
                    <a:bodyPr/>
                    <a:lstStyle/>
                    <a:p>
                      <a:pPr algn="ctr"/>
                      <a:r>
                        <a:rPr lang="zh-CN" altLang="en-US" b="1" dirty="0" smtClean="0">
                          <a:latin typeface="黑体" pitchFamily="49" charset="-122"/>
                          <a:ea typeface="黑体" pitchFamily="49" charset="-122"/>
                        </a:rPr>
                        <a:t>责任追究制度</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5">
                  <a:txBody>
                    <a:bodyPr/>
                    <a:lstStyle/>
                    <a:p>
                      <a:r>
                        <a:rPr lang="zh-CN" altLang="en-US" sz="1800" b="1" kern="1200" dirty="0" smtClean="0">
                          <a:solidFill>
                            <a:schemeClr val="dk1"/>
                          </a:solidFill>
                          <a:latin typeface="黑体" pitchFamily="49" charset="-122"/>
                          <a:ea typeface="黑体" pitchFamily="49" charset="-122"/>
                          <a:cs typeface="+mn-cs"/>
                        </a:rPr>
                        <a:t>落实</a:t>
                      </a:r>
                      <a:r>
                        <a:rPr lang="zh-CN" altLang="en-US" sz="1800" b="1" kern="1200" dirty="0" smtClean="0">
                          <a:solidFill>
                            <a:srgbClr val="FF0000"/>
                          </a:solidFill>
                          <a:latin typeface="黑体" pitchFamily="49" charset="-122"/>
                          <a:ea typeface="黑体" pitchFamily="49" charset="-122"/>
                          <a:cs typeface="+mn-cs"/>
                        </a:rPr>
                        <a:t>“一案双查”</a:t>
                      </a:r>
                      <a:r>
                        <a:rPr lang="zh-CN" altLang="en-US" sz="1800" b="1" kern="1200" dirty="0" smtClean="0">
                          <a:solidFill>
                            <a:schemeClr val="dk1"/>
                          </a:solidFill>
                          <a:latin typeface="黑体" pitchFamily="49" charset="-122"/>
                          <a:ea typeface="黑体" pitchFamily="49" charset="-122"/>
                          <a:cs typeface="+mn-cs"/>
                        </a:rPr>
                        <a:t>，追究当事人责任的同时追究相关领导责任</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dirty="0"/>
                    </a:p>
                  </a:txBody>
                  <a:tcPr/>
                </a:tc>
                <a:tc hMerge="1">
                  <a:txBody>
                    <a:bodyPr/>
                    <a:lstStyle/>
                    <a:p>
                      <a:endParaRPr lang="zh-CN" altLang="en-US"/>
                    </a:p>
                  </a:txBody>
                  <a:tcPr/>
                </a:tc>
                <a:tc hMerge="1">
                  <a:txBody>
                    <a:bodyPr/>
                    <a:lstStyle/>
                    <a:p>
                      <a:endParaRPr lang="zh-CN" altLang="en-US" dirty="0"/>
                    </a:p>
                  </a:txBody>
                  <a:tcPr/>
                </a:tc>
                <a:tc hMerge="1">
                  <a:txBody>
                    <a:bodyPr/>
                    <a:lstStyle/>
                    <a:p>
                      <a:endParaRPr lang="zh-CN" altLang="en-US" dirty="0"/>
                    </a:p>
                  </a:txBody>
                  <a:tcPr/>
                </a:tc>
              </a:tr>
              <a:tr h="537713">
                <a:tc>
                  <a:txBody>
                    <a:bodyPr/>
                    <a:lstStyle/>
                    <a:p>
                      <a:pPr algn="ctr"/>
                      <a:r>
                        <a:rPr lang="zh-CN" altLang="en-US" b="1" dirty="0" smtClean="0">
                          <a:latin typeface="黑体" pitchFamily="49" charset="-122"/>
                          <a:ea typeface="黑体" pitchFamily="49" charset="-122"/>
                        </a:rPr>
                        <a:t>述职述廉制度</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tcPr>
                </a:tc>
                <a:tc gridSpan="4">
                  <a:txBody>
                    <a:bodyPr/>
                    <a:lstStyle/>
                    <a:p>
                      <a:r>
                        <a:rPr lang="zh-CN" altLang="en-US" b="1" dirty="0" smtClean="0">
                          <a:latin typeface="黑体" pitchFamily="49" charset="-122"/>
                          <a:ea typeface="黑体" pitchFamily="49" charset="-122"/>
                        </a:rPr>
                        <a:t>向上一级报送</a:t>
                      </a:r>
                      <a:r>
                        <a:rPr lang="zh-CN" altLang="en-US" b="1" dirty="0" smtClean="0">
                          <a:solidFill>
                            <a:srgbClr val="FF0000"/>
                          </a:solidFill>
                          <a:latin typeface="黑体" pitchFamily="49" charset="-122"/>
                          <a:ea typeface="黑体" pitchFamily="49" charset="-122"/>
                        </a:rPr>
                        <a:t>述职述廉报告</a:t>
                      </a:r>
                      <a:r>
                        <a:rPr lang="zh-CN" altLang="en-US" b="1" dirty="0" smtClean="0">
                          <a:latin typeface="黑体" pitchFamily="49" charset="-122"/>
                          <a:ea typeface="黑体" pitchFamily="49" charset="-122"/>
                        </a:rPr>
                        <a:t>，并在一定范围公开，接受监督</a:t>
                      </a:r>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dirty="0"/>
                    </a:p>
                  </a:txBody>
                  <a:tcPr>
                    <a:lnL w="12700" cap="flat" cmpd="sng" algn="ctr">
                      <a:solidFill>
                        <a:schemeClr val="tx1"/>
                      </a:solidFill>
                      <a:prstDash val="solid"/>
                      <a:round/>
                      <a:headEnd type="none" w="med" len="med"/>
                      <a:tailEnd type="none" w="med" len="med"/>
                    </a:lnL>
                  </a:tcPr>
                </a:tc>
                <a:tc hMerge="1">
                  <a:txBody>
                    <a:bodyPr/>
                    <a:lstStyle/>
                    <a:p>
                      <a:endParaRPr lang="zh-CN" altLang="en-US" dirty="0"/>
                    </a:p>
                  </a:txBody>
                  <a:tcPr/>
                </a:tc>
              </a:tr>
              <a:tr h="53771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smtClean="0">
                          <a:latin typeface="黑体" pitchFamily="49" charset="-122"/>
                          <a:ea typeface="黑体" pitchFamily="49" charset="-122"/>
                        </a:rPr>
                        <a:t>领导干部约谈制度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tcPr>
                </a:tc>
                <a:tc gridSpan="4">
                  <a:txBody>
                    <a:bodyPr/>
                    <a:lstStyle/>
                    <a:p>
                      <a:r>
                        <a:rPr lang="zh-CN" altLang="en-US" b="1" dirty="0" smtClean="0">
                          <a:latin typeface="黑体" pitchFamily="49" charset="-122"/>
                          <a:ea typeface="黑体" pitchFamily="49" charset="-122"/>
                        </a:rPr>
                        <a:t>适时约谈管辖范围内的领导干部，加强督导</a:t>
                      </a:r>
                      <a:endParaRPr lang="en-US" altLang="zh-CN" b="1" dirty="0" smtClean="0">
                        <a:latin typeface="黑体" pitchFamily="49" charset="-122"/>
                        <a:ea typeface="黑体" pitchFamily="49" charset="-122"/>
                      </a:endParaRPr>
                    </a:p>
                    <a:p>
                      <a:r>
                        <a:rPr lang="zh-CN" altLang="en-US" b="1" dirty="0" smtClean="0">
                          <a:latin typeface="黑体" pitchFamily="49" charset="-122"/>
                          <a:ea typeface="黑体" pitchFamily="49" charset="-122"/>
                        </a:rPr>
                        <a:t>及时约谈违纪违法的领导干部</a:t>
                      </a:r>
                      <a:endParaRPr lang="zh-CN" altLang="en-US" b="1" dirty="0">
                        <a:latin typeface="黑体" pitchFamily="49" charset="-122"/>
                        <a:ea typeface="黑体" pitchFamily="49" charset="-122"/>
                      </a:endParaRPr>
                    </a:p>
                    <a:p>
                      <a:endParaRPr lang="zh-CN" altLang="en-US"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latin typeface="楷体_GB2312" pitchFamily="49" charset="-122"/>
                        <a:ea typeface="楷体_GB2312"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dirty="0">
                        <a:latin typeface="楷体_GB2312" pitchFamily="49" charset="-122"/>
                        <a:ea typeface="楷体_GB2312"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571472" y="1831995"/>
            <a:ext cx="8229600" cy="4525963"/>
          </a:xfrm>
        </p:spPr>
        <p:txBody>
          <a:bodyPr/>
          <a:lstStyle/>
          <a:p>
            <a:pPr>
              <a:buNone/>
            </a:pPr>
            <a:r>
              <a:rPr lang="zh-CN" altLang="en-US" dirty="0" smtClean="0"/>
              <a:t>                    </a:t>
            </a:r>
            <a:r>
              <a:rPr lang="zh-CN" altLang="en-US" sz="4800" b="1" dirty="0" smtClean="0">
                <a:solidFill>
                  <a:srgbClr val="7A0000"/>
                </a:solidFill>
                <a:latin typeface="华文新魏" pitchFamily="2" charset="-122"/>
                <a:ea typeface="华文新魏" pitchFamily="2" charset="-122"/>
              </a:rPr>
              <a:t>一级抓一级</a:t>
            </a:r>
            <a:endParaRPr lang="en-US" altLang="zh-CN" sz="4800" b="1" dirty="0" smtClean="0">
              <a:solidFill>
                <a:srgbClr val="7A0000"/>
              </a:solidFill>
              <a:latin typeface="华文新魏" pitchFamily="2" charset="-122"/>
              <a:ea typeface="华文新魏" pitchFamily="2" charset="-122"/>
            </a:endParaRPr>
          </a:p>
          <a:p>
            <a:pPr>
              <a:buNone/>
            </a:pPr>
            <a:r>
              <a:rPr lang="zh-CN" altLang="en-US" sz="4800" b="1" dirty="0" smtClean="0">
                <a:solidFill>
                  <a:srgbClr val="7A0000"/>
                </a:solidFill>
                <a:latin typeface="华文新魏" pitchFamily="2" charset="-122"/>
                <a:ea typeface="华文新魏" pitchFamily="2" charset="-122"/>
              </a:rPr>
              <a:t>       </a:t>
            </a:r>
            <a:endParaRPr lang="en-US" altLang="zh-CN" sz="4800" b="1" dirty="0" smtClean="0">
              <a:solidFill>
                <a:srgbClr val="7A0000"/>
              </a:solidFill>
              <a:latin typeface="华文新魏" pitchFamily="2" charset="-122"/>
              <a:ea typeface="华文新魏" pitchFamily="2" charset="-122"/>
            </a:endParaRPr>
          </a:p>
          <a:p>
            <a:pPr>
              <a:buNone/>
            </a:pPr>
            <a:r>
              <a:rPr lang="zh-CN" altLang="en-US" sz="4800" b="1" dirty="0" smtClean="0">
                <a:solidFill>
                  <a:srgbClr val="7A0000"/>
                </a:solidFill>
                <a:latin typeface="华文新魏" pitchFamily="2" charset="-122"/>
                <a:ea typeface="华文新魏" pitchFamily="2" charset="-122"/>
              </a:rPr>
              <a:t>               层层抓落实</a:t>
            </a:r>
            <a:endParaRPr lang="zh-CN" altLang="en-US" sz="4800" b="1" dirty="0">
              <a:solidFill>
                <a:srgbClr val="7A0000"/>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910" y="357166"/>
            <a:ext cx="7515225" cy="928688"/>
          </a:xfrm>
        </p:spPr>
        <p:txBody>
          <a:bodyPr/>
          <a:lstStyle/>
          <a:p>
            <a:pPr>
              <a:defRPr/>
            </a:pPr>
            <a:r>
              <a:rPr lang="zh-CN" altLang="en-US" sz="5400" b="1" kern="1200" dirty="0" smtClean="0">
                <a:solidFill>
                  <a:srgbClr val="990000"/>
                </a:solidFill>
                <a:latin typeface="华文行楷" pitchFamily="2" charset="-122"/>
                <a:ea typeface="华文行楷" pitchFamily="2" charset="-122"/>
                <a:cs typeface="+mn-cs"/>
                <a:sym typeface="Arial" pitchFamily="34" charset="0"/>
              </a:rPr>
              <a:t>内   容</a:t>
            </a:r>
            <a:r>
              <a:rPr lang="en-US" altLang="zh-CN" sz="6000" b="1" dirty="0" smtClean="0">
                <a:latin typeface="黑体" pitchFamily="2" charset="-122"/>
                <a:ea typeface="黑体" pitchFamily="2" charset="-122"/>
              </a:rPr>
              <a:t/>
            </a:r>
            <a:br>
              <a:rPr lang="en-US" altLang="zh-CN" sz="6000" b="1" dirty="0" smtClean="0">
                <a:latin typeface="黑体" pitchFamily="2" charset="-122"/>
                <a:ea typeface="黑体" pitchFamily="2" charset="-122"/>
              </a:rPr>
            </a:br>
            <a:endParaRPr lang="zh-CN" altLang="en-US" sz="6000" dirty="0"/>
          </a:p>
        </p:txBody>
      </p:sp>
      <p:sp>
        <p:nvSpPr>
          <p:cNvPr id="65538" name="矩形 3"/>
          <p:cNvSpPr>
            <a:spLocks noChangeArrowheads="1"/>
          </p:cNvSpPr>
          <p:nvPr/>
        </p:nvSpPr>
        <p:spPr bwMode="auto">
          <a:xfrm>
            <a:off x="2714612" y="1785926"/>
            <a:ext cx="5000660" cy="3139321"/>
          </a:xfrm>
          <a:prstGeom prst="rect">
            <a:avLst/>
          </a:prstGeom>
          <a:noFill/>
          <a:ln w="9525">
            <a:noFill/>
            <a:miter lim="800000"/>
            <a:headEnd/>
            <a:tailEnd/>
          </a:ln>
        </p:spPr>
        <p:txBody>
          <a:bodyPr wrap="square">
            <a:spAutoFit/>
          </a:bodyPr>
          <a:lstStyle/>
          <a:p>
            <a:pPr>
              <a:lnSpc>
                <a:spcPct val="150000"/>
              </a:lnSpc>
              <a:buFont typeface="Wingdings" pitchFamily="2" charset="2"/>
              <a:buChar char="u"/>
            </a:pPr>
            <a:r>
              <a:rPr lang="zh-CN" altLang="en-US" sz="3200" b="1" dirty="0" smtClean="0">
                <a:latin typeface="楷体_GB2312" pitchFamily="49" charset="-122"/>
                <a:ea typeface="黑体" pitchFamily="2" charset="-122"/>
                <a:sym typeface="宋体" charset="-122"/>
              </a:rPr>
              <a:t> 背景及意义</a:t>
            </a:r>
            <a:endParaRPr lang="en-US" altLang="zh-CN" sz="3200" b="1" dirty="0" smtClean="0">
              <a:latin typeface="楷体_GB2312" pitchFamily="49" charset="-122"/>
              <a:ea typeface="黑体" pitchFamily="2" charset="-122"/>
              <a:sym typeface="宋体" charset="-122"/>
            </a:endParaRPr>
          </a:p>
          <a:p>
            <a:pPr>
              <a:lnSpc>
                <a:spcPct val="150000"/>
              </a:lnSpc>
              <a:buFont typeface="Wingdings" pitchFamily="2" charset="2"/>
              <a:buChar char="u"/>
            </a:pPr>
            <a:r>
              <a:rPr lang="zh-CN" altLang="en-US" sz="3200" b="1" dirty="0" smtClean="0">
                <a:latin typeface="楷体_GB2312" pitchFamily="49" charset="-122"/>
                <a:ea typeface="黑体" pitchFamily="2" charset="-122"/>
                <a:sym typeface="宋体" charset="-122"/>
              </a:rPr>
              <a:t> 党委主体责任</a:t>
            </a:r>
            <a:endParaRPr lang="en-US" altLang="zh-CN" sz="3200" b="1" dirty="0" smtClean="0">
              <a:latin typeface="楷体_GB2312" pitchFamily="49" charset="-122"/>
              <a:ea typeface="黑体" pitchFamily="2" charset="-122"/>
              <a:sym typeface="宋体" charset="-122"/>
            </a:endParaRPr>
          </a:p>
          <a:p>
            <a:pPr>
              <a:lnSpc>
                <a:spcPct val="150000"/>
              </a:lnSpc>
              <a:buFont typeface="Wingdings" pitchFamily="2" charset="2"/>
              <a:buChar char="u"/>
            </a:pPr>
            <a:r>
              <a:rPr lang="zh-CN" altLang="en-US" sz="3200" b="1" dirty="0" smtClean="0">
                <a:latin typeface="楷体_GB2312" pitchFamily="49" charset="-122"/>
                <a:ea typeface="黑体" pitchFamily="2" charset="-122"/>
                <a:sym typeface="宋体" charset="-122"/>
              </a:rPr>
              <a:t> 如何层层抓落实</a:t>
            </a:r>
            <a:endParaRPr lang="en-US" altLang="zh-CN" sz="3600" b="1" dirty="0" smtClean="0">
              <a:latin typeface="楷体_GB2312" pitchFamily="49" charset="-122"/>
              <a:ea typeface="楷体_GB2312" pitchFamily="49" charset="-122"/>
              <a:sym typeface="宋体" charset="-122"/>
            </a:endParaRPr>
          </a:p>
          <a:p>
            <a:pPr>
              <a:lnSpc>
                <a:spcPct val="150000"/>
              </a:lnSpc>
              <a:buFont typeface="Wingdings" pitchFamily="2" charset="2"/>
              <a:buChar char="u"/>
            </a:pPr>
            <a:r>
              <a:rPr lang="zh-CN" altLang="en-US" sz="3200" b="1" dirty="0" smtClean="0">
                <a:latin typeface="楷体_GB2312" pitchFamily="49" charset="-122"/>
                <a:ea typeface="黑体" pitchFamily="2" charset="-122"/>
                <a:sym typeface="宋体" charset="-122"/>
              </a:rPr>
              <a:t> 近期工作</a:t>
            </a:r>
            <a:endParaRPr lang="en-US" altLang="zh-CN" sz="3200" b="1" dirty="0" smtClean="0">
              <a:latin typeface="楷体_GB2312" pitchFamily="49" charset="-122"/>
              <a:ea typeface="黑体" pitchFamily="2" charset="-122"/>
              <a:sym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7224" y="428604"/>
            <a:ext cx="7515225" cy="928688"/>
          </a:xfrm>
        </p:spPr>
        <p:txBody>
          <a:bodyPr/>
          <a:lstStyle/>
          <a:p>
            <a:pPr>
              <a:defRPr/>
            </a:pPr>
            <a:r>
              <a:rPr lang="zh-CN" altLang="en-US" b="1" kern="1200" dirty="0" smtClean="0">
                <a:solidFill>
                  <a:srgbClr val="990000"/>
                </a:solidFill>
                <a:latin typeface="华文行楷" pitchFamily="2" charset="-122"/>
                <a:ea typeface="华文行楷" pitchFamily="2" charset="-122"/>
                <a:cs typeface="+mn-cs"/>
                <a:sym typeface="宋体" charset="-122"/>
              </a:rPr>
              <a:t>背景及意义</a:t>
            </a:r>
            <a:r>
              <a:rPr lang="en-US" altLang="zh-CN" b="1" kern="1200" dirty="0" smtClean="0">
                <a:solidFill>
                  <a:srgbClr val="990000"/>
                </a:solidFill>
                <a:latin typeface="华文行楷" pitchFamily="2" charset="-122"/>
                <a:ea typeface="华文行楷" pitchFamily="2" charset="-122"/>
                <a:cs typeface="+mn-cs"/>
                <a:sym typeface="宋体" charset="-122"/>
              </a:rPr>
              <a:t/>
            </a:r>
            <a:br>
              <a:rPr lang="en-US" altLang="zh-CN" b="1" kern="1200" dirty="0" smtClean="0">
                <a:solidFill>
                  <a:srgbClr val="990000"/>
                </a:solidFill>
                <a:latin typeface="华文行楷" pitchFamily="2" charset="-122"/>
                <a:ea typeface="华文行楷" pitchFamily="2" charset="-122"/>
                <a:cs typeface="+mn-cs"/>
                <a:sym typeface="宋体" charset="-122"/>
              </a:rPr>
            </a:br>
            <a:r>
              <a:rPr lang="en-US" altLang="zh-CN" sz="4800" b="1" dirty="0" smtClean="0">
                <a:latin typeface="黑体" pitchFamily="2" charset="-122"/>
                <a:ea typeface="黑体" pitchFamily="2" charset="-122"/>
              </a:rPr>
              <a:t/>
            </a:r>
            <a:br>
              <a:rPr lang="en-US" altLang="zh-CN" sz="4800" b="1" dirty="0" smtClean="0">
                <a:latin typeface="黑体" pitchFamily="2" charset="-122"/>
                <a:ea typeface="黑体" pitchFamily="2" charset="-122"/>
              </a:rPr>
            </a:br>
            <a:endParaRPr lang="zh-CN" altLang="en-US" sz="4800" dirty="0"/>
          </a:p>
        </p:txBody>
      </p:sp>
      <p:sp>
        <p:nvSpPr>
          <p:cNvPr id="65538" name="矩形 3"/>
          <p:cNvSpPr>
            <a:spLocks noChangeArrowheads="1"/>
          </p:cNvSpPr>
          <p:nvPr/>
        </p:nvSpPr>
        <p:spPr bwMode="auto">
          <a:xfrm>
            <a:off x="1071538" y="1478041"/>
            <a:ext cx="7072362" cy="4951355"/>
          </a:xfrm>
          <a:prstGeom prst="rect">
            <a:avLst/>
          </a:prstGeom>
          <a:noFill/>
          <a:ln w="9525">
            <a:noFill/>
            <a:miter lim="800000"/>
            <a:headEnd/>
            <a:tailEnd/>
          </a:ln>
        </p:spPr>
        <p:txBody>
          <a:bodyPr wrap="square">
            <a:spAutoFit/>
          </a:bodyPr>
          <a:lstStyle/>
          <a:p>
            <a:pPr>
              <a:lnSpc>
                <a:spcPct val="150000"/>
              </a:lnSpc>
            </a:pPr>
            <a:r>
              <a:rPr lang="zh-CN" altLang="en-US" sz="2000" b="1" dirty="0" smtClean="0">
                <a:latin typeface="楷体_GB2312" pitchFamily="49" charset="-122"/>
                <a:ea typeface="楷体_GB2312" pitchFamily="49" charset="-122"/>
                <a:sym typeface="宋体" charset="-122"/>
              </a:rPr>
              <a:t>    </a:t>
            </a:r>
            <a:r>
              <a:rPr lang="zh-CN" altLang="en-US" b="1" dirty="0" smtClean="0">
                <a:latin typeface="黑体" pitchFamily="49" charset="-122"/>
                <a:ea typeface="黑体" pitchFamily="49" charset="-122"/>
                <a:sym typeface="宋体" charset="-122"/>
              </a:rPr>
              <a:t>党的十八届三中全会明确提出党风廉政建设，党委负主体责任，纪委负监督责任。习近平总书记在中央纪委三次全会上对落实党委主体责任作出了部署，明确了选好用好干部、纠正损害群众利益行为、从源头上防治腐败、支持执纪执法机关工作、主要负责同志做好廉洁从政的表率等五个方面的内容。 </a:t>
            </a:r>
            <a:endParaRPr lang="en-US" altLang="zh-CN" b="1" dirty="0" smtClean="0">
              <a:latin typeface="黑体" pitchFamily="49" charset="-122"/>
              <a:ea typeface="黑体" pitchFamily="49" charset="-122"/>
              <a:sym typeface="宋体" charset="-122"/>
            </a:endParaRPr>
          </a:p>
          <a:p>
            <a:pPr>
              <a:lnSpc>
                <a:spcPct val="150000"/>
              </a:lnSpc>
            </a:pPr>
            <a:r>
              <a:rPr lang="zh-CN" altLang="en-US" b="1" dirty="0" smtClean="0">
                <a:latin typeface="黑体" pitchFamily="49" charset="-122"/>
                <a:ea typeface="黑体" pitchFamily="49" charset="-122"/>
                <a:sym typeface="宋体" charset="-122"/>
              </a:rPr>
              <a:t>    党风廉政建设本身就是党委工作的重要组成部分，就是党委自己的事，不能务虚，必须务实。关键看行动，根本在担当。老老实实地承担起自己的主体责任，认认真真地抓作风建设、抓严明纪律、抓惩治腐败，这是各级党委的责任所系、使命所在。</a:t>
            </a:r>
            <a:endParaRPr lang="en-US" altLang="zh-CN" b="1" dirty="0" smtClean="0">
              <a:latin typeface="黑体" pitchFamily="49" charset="-122"/>
              <a:ea typeface="黑体" pitchFamily="49" charset="-122"/>
              <a:sym typeface="宋体" charset="-122"/>
            </a:endParaRPr>
          </a:p>
          <a:p>
            <a:pPr>
              <a:lnSpc>
                <a:spcPct val="150000"/>
              </a:lnSpc>
            </a:pPr>
            <a:endParaRPr lang="en-US" altLang="zh-CN" sz="1050" b="1" dirty="0" smtClean="0">
              <a:latin typeface="黑体" pitchFamily="49" charset="-122"/>
              <a:ea typeface="黑体" pitchFamily="49" charset="-122"/>
              <a:sym typeface="宋体" charset="-122"/>
            </a:endParaRPr>
          </a:p>
          <a:p>
            <a:pPr>
              <a:lnSpc>
                <a:spcPct val="150000"/>
              </a:lnSpc>
            </a:pPr>
            <a:r>
              <a:rPr lang="en-US" altLang="zh-CN" sz="1600" b="1" dirty="0" smtClean="0">
                <a:latin typeface="黑体" pitchFamily="49" charset="-122"/>
                <a:ea typeface="黑体" pitchFamily="49" charset="-122"/>
                <a:sym typeface="宋体" charset="-122"/>
              </a:rPr>
              <a:t>                                ——</a:t>
            </a:r>
            <a:r>
              <a:rPr lang="zh-CN" altLang="en-US" sz="1600" b="1" dirty="0" smtClean="0">
                <a:latin typeface="黑体" pitchFamily="49" charset="-122"/>
                <a:ea typeface="黑体" pitchFamily="49" charset="-122"/>
                <a:sym typeface="宋体" charset="-122"/>
              </a:rPr>
              <a:t>摘自</a:t>
            </a:r>
            <a:r>
              <a:rPr lang="en-US" altLang="zh-CN" sz="1600" b="1" dirty="0" smtClean="0">
                <a:latin typeface="黑体" pitchFamily="49" charset="-122"/>
                <a:ea typeface="黑体" pitchFamily="49" charset="-122"/>
                <a:sym typeface="宋体" charset="-122"/>
              </a:rPr>
              <a:t>《</a:t>
            </a:r>
            <a:r>
              <a:rPr lang="zh-CN" altLang="en-US" sz="1600" b="1" dirty="0" smtClean="0">
                <a:latin typeface="黑体" pitchFamily="49" charset="-122"/>
                <a:ea typeface="黑体" pitchFamily="49" charset="-122"/>
                <a:sym typeface="宋体" charset="-122"/>
              </a:rPr>
              <a:t>人民网</a:t>
            </a:r>
            <a:r>
              <a:rPr lang="en-US" altLang="zh-CN" sz="1600" b="1" dirty="0" smtClean="0">
                <a:latin typeface="黑体" pitchFamily="49" charset="-122"/>
                <a:ea typeface="黑体" pitchFamily="49" charset="-122"/>
                <a:sym typeface="宋体" charset="-122"/>
              </a:rPr>
              <a:t>》《</a:t>
            </a:r>
            <a:r>
              <a:rPr lang="zh-CN" altLang="en-US" sz="1600" b="1" dirty="0" smtClean="0">
                <a:latin typeface="黑体" pitchFamily="49" charset="-122"/>
                <a:ea typeface="黑体" pitchFamily="49" charset="-122"/>
                <a:sym typeface="宋体" charset="-122"/>
              </a:rPr>
              <a:t>中国纪检监察报</a:t>
            </a:r>
            <a:r>
              <a:rPr lang="en-US" altLang="zh-CN" sz="1600" b="1" dirty="0" smtClean="0">
                <a:latin typeface="黑体" pitchFamily="49" charset="-122"/>
                <a:ea typeface="黑体" pitchFamily="49" charset="-122"/>
                <a:sym typeface="宋体" charset="-122"/>
              </a:rPr>
              <a:t>》</a:t>
            </a:r>
            <a:endParaRPr lang="en-US" altLang="zh-CN" sz="1600" b="1" dirty="0">
              <a:latin typeface="黑体" pitchFamily="49" charset="-122"/>
              <a:ea typeface="黑体" pitchFamily="49" charset="-122"/>
              <a:sym typeface="宋体" charset="-122"/>
            </a:endParaRPr>
          </a:p>
          <a:p>
            <a:pPr>
              <a:lnSpc>
                <a:spcPct val="150000"/>
              </a:lnSpc>
            </a:pPr>
            <a:endParaRPr lang="zh-CN" altLang="en-US" sz="2000" b="1" dirty="0">
              <a:latin typeface="黑体" pitchFamily="49" charset="-122"/>
              <a:ea typeface="黑体" pitchFamily="49" charset="-122"/>
              <a:sym typeface="宋体"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66"/>
            <a:ext cx="8229600" cy="1143000"/>
          </a:xfrm>
        </p:spPr>
        <p:txBody>
          <a:bodyPr/>
          <a:lstStyle/>
          <a:p>
            <a:r>
              <a:rPr lang="zh-CN" altLang="en-US" b="1" kern="1200" dirty="0" smtClean="0">
                <a:solidFill>
                  <a:srgbClr val="990000"/>
                </a:solidFill>
                <a:latin typeface="华文行楷" pitchFamily="2" charset="-122"/>
                <a:ea typeface="华文行楷" pitchFamily="2" charset="-122"/>
                <a:sym typeface="宋体" pitchFamily="2" charset="-122"/>
              </a:rPr>
              <a:t>党委主体责任</a:t>
            </a:r>
          </a:p>
        </p:txBody>
      </p:sp>
      <p:sp>
        <p:nvSpPr>
          <p:cNvPr id="3" name="内容占位符 2"/>
          <p:cNvSpPr>
            <a:spLocks noGrp="1"/>
          </p:cNvSpPr>
          <p:nvPr>
            <p:ph idx="1"/>
          </p:nvPr>
        </p:nvSpPr>
        <p:spPr>
          <a:xfrm>
            <a:off x="1357290" y="1831995"/>
            <a:ext cx="6715172" cy="4525963"/>
          </a:xfrm>
        </p:spPr>
        <p:txBody>
          <a:bodyPr/>
          <a:lstStyle/>
          <a:p>
            <a:pPr>
              <a:lnSpc>
                <a:spcPct val="150000"/>
              </a:lnSpc>
              <a:spcBef>
                <a:spcPct val="0"/>
              </a:spcBef>
              <a:buNone/>
            </a:pPr>
            <a:r>
              <a:rPr lang="zh-CN" altLang="en-US" sz="2800" b="1" kern="1200" dirty="0" smtClean="0">
                <a:latin typeface="黑体" pitchFamily="49" charset="-122"/>
                <a:ea typeface="黑体" pitchFamily="49" charset="-122"/>
                <a:sym typeface="宋体" charset="-122"/>
              </a:rPr>
              <a:t>党委主体责任的内涵包括</a:t>
            </a:r>
            <a:endParaRPr lang="en-US" altLang="zh-CN" sz="2800" b="1" kern="1200" dirty="0" smtClean="0">
              <a:latin typeface="黑体" pitchFamily="49" charset="-122"/>
              <a:ea typeface="黑体" pitchFamily="49" charset="-122"/>
              <a:sym typeface="宋体" charset="-122"/>
            </a:endParaRPr>
          </a:p>
          <a:p>
            <a:pPr>
              <a:lnSpc>
                <a:spcPct val="150000"/>
              </a:lnSpc>
              <a:spcBef>
                <a:spcPct val="0"/>
              </a:spcBef>
              <a:buNone/>
            </a:pPr>
            <a:r>
              <a:rPr lang="zh-CN" altLang="en-US" sz="2400" b="1" kern="1200" dirty="0" smtClean="0">
                <a:latin typeface="黑体" pitchFamily="49" charset="-122"/>
                <a:ea typeface="黑体" pitchFamily="49" charset="-122"/>
                <a:sym typeface="宋体" charset="-122"/>
              </a:rPr>
              <a:t>一、党委领导班子的集体责任</a:t>
            </a:r>
            <a:endParaRPr lang="en-US" altLang="zh-CN" sz="2400" b="1" kern="1200" dirty="0" smtClean="0">
              <a:latin typeface="黑体" pitchFamily="49" charset="-122"/>
              <a:ea typeface="黑体" pitchFamily="49" charset="-122"/>
              <a:sym typeface="宋体" charset="-122"/>
            </a:endParaRPr>
          </a:p>
          <a:p>
            <a:pPr>
              <a:lnSpc>
                <a:spcPct val="150000"/>
              </a:lnSpc>
              <a:spcBef>
                <a:spcPct val="0"/>
              </a:spcBef>
              <a:buNone/>
            </a:pPr>
            <a:r>
              <a:rPr lang="zh-CN" altLang="en-US" sz="2400" b="1" kern="1200" dirty="0" smtClean="0">
                <a:latin typeface="黑体" pitchFamily="49" charset="-122"/>
                <a:ea typeface="黑体" pitchFamily="49" charset="-122"/>
                <a:sym typeface="宋体" charset="-122"/>
              </a:rPr>
              <a:t>二、书记、院长</a:t>
            </a:r>
            <a:r>
              <a:rPr lang="en-US" altLang="zh-CN" sz="2400" b="1" kern="1200" dirty="0" smtClean="0">
                <a:latin typeface="黑体" pitchFamily="49" charset="-122"/>
                <a:ea typeface="黑体" pitchFamily="49" charset="-122"/>
                <a:sym typeface="宋体" charset="-122"/>
              </a:rPr>
              <a:t>—</a:t>
            </a:r>
            <a:r>
              <a:rPr lang="zh-CN" altLang="en-US" sz="2400" b="1" kern="1200" dirty="0" smtClean="0">
                <a:latin typeface="黑体" pitchFamily="49" charset="-122"/>
                <a:ea typeface="黑体" pitchFamily="49" charset="-122"/>
                <a:sym typeface="宋体" charset="-122"/>
              </a:rPr>
              <a:t>医院第一责任人的责任</a:t>
            </a:r>
            <a:endParaRPr lang="en-US" altLang="zh-CN" sz="2400" b="1" kern="1200" dirty="0" smtClean="0">
              <a:latin typeface="黑体" pitchFamily="49" charset="-122"/>
              <a:ea typeface="黑体" pitchFamily="49" charset="-122"/>
              <a:sym typeface="宋体" charset="-122"/>
            </a:endParaRPr>
          </a:p>
          <a:p>
            <a:pPr>
              <a:lnSpc>
                <a:spcPct val="150000"/>
              </a:lnSpc>
              <a:spcBef>
                <a:spcPct val="0"/>
              </a:spcBef>
              <a:buNone/>
            </a:pPr>
            <a:r>
              <a:rPr lang="zh-CN" altLang="en-US" sz="2400" b="1" kern="1200" dirty="0" smtClean="0">
                <a:latin typeface="黑体" pitchFamily="49" charset="-122"/>
                <a:ea typeface="黑体" pitchFamily="49" charset="-122"/>
                <a:sym typeface="宋体" charset="-122"/>
              </a:rPr>
              <a:t>三、副书记、副院长</a:t>
            </a:r>
            <a:r>
              <a:rPr lang="en-US" altLang="zh-CN" sz="2400" b="1" kern="1200" dirty="0" smtClean="0">
                <a:latin typeface="黑体" pitchFamily="49" charset="-122"/>
                <a:ea typeface="黑体" pitchFamily="49" charset="-122"/>
                <a:sym typeface="宋体" charset="-122"/>
              </a:rPr>
              <a:t>—</a:t>
            </a:r>
            <a:r>
              <a:rPr lang="zh-CN" altLang="en-US" sz="2400" b="1" kern="1200" dirty="0" smtClean="0">
                <a:latin typeface="黑体" pitchFamily="49" charset="-122"/>
                <a:ea typeface="黑体" pitchFamily="49" charset="-122"/>
                <a:sym typeface="宋体" charset="-122"/>
              </a:rPr>
              <a:t>其职责范围内的主要责任</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85852" y="428604"/>
            <a:ext cx="7515225" cy="928688"/>
          </a:xfrm>
        </p:spPr>
        <p:txBody>
          <a:bodyPr/>
          <a:lstStyle/>
          <a:p>
            <a:pPr>
              <a:defRPr/>
            </a:pPr>
            <a:r>
              <a:rPr lang="zh-CN" altLang="en-US" sz="4000" b="1" kern="1200" dirty="0" smtClean="0">
                <a:solidFill>
                  <a:srgbClr val="990000"/>
                </a:solidFill>
                <a:latin typeface="华文行楷" pitchFamily="2" charset="-122"/>
                <a:ea typeface="华文行楷" pitchFamily="2" charset="-122"/>
                <a:cs typeface="+mn-cs"/>
                <a:sym typeface="宋体" charset="-122"/>
              </a:rPr>
              <a:t>一、党委领导班子的集体责任</a:t>
            </a:r>
            <a:r>
              <a:rPr lang="en-US" altLang="zh-CN" sz="4000" b="1" kern="1200" dirty="0" smtClean="0">
                <a:solidFill>
                  <a:srgbClr val="990000"/>
                </a:solidFill>
                <a:latin typeface="华文行楷" pitchFamily="2" charset="-122"/>
                <a:ea typeface="华文行楷" pitchFamily="2" charset="-122"/>
                <a:cs typeface="+mn-cs"/>
                <a:sym typeface="宋体" charset="-122"/>
              </a:rPr>
              <a:t/>
            </a:r>
            <a:br>
              <a:rPr lang="en-US" altLang="zh-CN" sz="4000" b="1" kern="1200" dirty="0" smtClean="0">
                <a:solidFill>
                  <a:srgbClr val="990000"/>
                </a:solidFill>
                <a:latin typeface="华文行楷" pitchFamily="2" charset="-122"/>
                <a:ea typeface="华文行楷" pitchFamily="2" charset="-122"/>
                <a:cs typeface="+mn-cs"/>
                <a:sym typeface="宋体" charset="-122"/>
              </a:rPr>
            </a:br>
            <a:r>
              <a:rPr lang="en-US" altLang="zh-CN" b="1" dirty="0" smtClean="0">
                <a:latin typeface="黑体" pitchFamily="2" charset="-122"/>
                <a:ea typeface="黑体" pitchFamily="2" charset="-122"/>
              </a:rPr>
              <a:t/>
            </a:r>
            <a:br>
              <a:rPr lang="en-US" altLang="zh-CN" b="1" dirty="0" smtClean="0">
                <a:latin typeface="黑体" pitchFamily="2" charset="-122"/>
                <a:ea typeface="黑体" pitchFamily="2" charset="-122"/>
              </a:rPr>
            </a:br>
            <a:endParaRPr lang="zh-CN" altLang="en-US" dirty="0"/>
          </a:p>
        </p:txBody>
      </p:sp>
      <p:sp>
        <p:nvSpPr>
          <p:cNvPr id="65538" name="矩形 3"/>
          <p:cNvSpPr>
            <a:spLocks noChangeArrowheads="1"/>
          </p:cNvSpPr>
          <p:nvPr/>
        </p:nvSpPr>
        <p:spPr bwMode="auto">
          <a:xfrm>
            <a:off x="714348" y="1357298"/>
            <a:ext cx="7500990" cy="1292662"/>
          </a:xfrm>
          <a:prstGeom prst="rect">
            <a:avLst/>
          </a:prstGeom>
          <a:noFill/>
          <a:ln w="9525">
            <a:noFill/>
            <a:miter lim="800000"/>
            <a:headEnd/>
            <a:tailEnd/>
          </a:ln>
        </p:spPr>
        <p:txBody>
          <a:bodyPr wrap="square">
            <a:spAutoFit/>
          </a:bodyPr>
          <a:lstStyle/>
          <a:p>
            <a:pPr>
              <a:lnSpc>
                <a:spcPct val="150000"/>
              </a:lnSpc>
              <a:buClr>
                <a:srgbClr val="FF0000"/>
              </a:buClr>
            </a:pPr>
            <a:r>
              <a:rPr lang="zh-CN" altLang="en-US" sz="2800" b="1" dirty="0" smtClean="0"/>
              <a:t>（一）切实加强党风廉政建设的组织领导</a:t>
            </a:r>
            <a:endParaRPr lang="en-US" altLang="zh-CN" sz="2800" b="1" dirty="0" smtClean="0"/>
          </a:p>
          <a:p>
            <a:pPr>
              <a:lnSpc>
                <a:spcPct val="150000"/>
              </a:lnSpc>
              <a:buClr>
                <a:srgbClr val="FF0000"/>
              </a:buClr>
            </a:pPr>
            <a:endParaRPr lang="en-US" altLang="zh-CN" sz="2400" b="1" dirty="0" smtClean="0">
              <a:latin typeface="楷体_GB2312" pitchFamily="49" charset="-122"/>
              <a:ea typeface="楷体_GB2312" pitchFamily="49" charset="-122"/>
              <a:sym typeface="宋体" charset="-122"/>
            </a:endParaRPr>
          </a:p>
        </p:txBody>
      </p:sp>
      <p:pic>
        <p:nvPicPr>
          <p:cNvPr id="4" name="图片 3" descr="IMG_0631.JPG"/>
          <p:cNvPicPr>
            <a:picLocks noChangeAspect="1"/>
          </p:cNvPicPr>
          <p:nvPr/>
        </p:nvPicPr>
        <p:blipFill>
          <a:blip r:embed="rId2" cstate="print"/>
          <a:srcRect t="2034" r="6417" b="2348"/>
          <a:stretch>
            <a:fillRect/>
          </a:stretch>
        </p:blipFill>
        <p:spPr>
          <a:xfrm rot="16200000">
            <a:off x="4713862" y="2787072"/>
            <a:ext cx="4288308" cy="3286148"/>
          </a:xfrm>
          <a:prstGeom prst="rect">
            <a:avLst/>
          </a:prstGeom>
          <a:ln>
            <a:noFill/>
          </a:ln>
          <a:effectLst>
            <a:outerShdw blurRad="292100" dist="139700" dir="2700000" algn="tl" rotWithShape="0">
              <a:srgbClr val="333333">
                <a:alpha val="65000"/>
              </a:srgbClr>
            </a:outerShdw>
          </a:effectLst>
        </p:spPr>
      </p:pic>
      <p:sp>
        <p:nvSpPr>
          <p:cNvPr id="6" name="矩形 5"/>
          <p:cNvSpPr/>
          <p:nvPr/>
        </p:nvSpPr>
        <p:spPr>
          <a:xfrm>
            <a:off x="928662" y="2285992"/>
            <a:ext cx="4429156" cy="2935868"/>
          </a:xfrm>
          <a:prstGeom prst="rect">
            <a:avLst/>
          </a:prstGeom>
        </p:spPr>
        <p:txBody>
          <a:bodyPr wrap="square">
            <a:spAutoFit/>
          </a:bodyPr>
          <a:lstStyle/>
          <a:p>
            <a:pPr>
              <a:lnSpc>
                <a:spcPct val="150000"/>
              </a:lnSpc>
              <a:buClr>
                <a:srgbClr val="FF0000"/>
              </a:buClr>
            </a:pPr>
            <a:r>
              <a:rPr lang="en-US" altLang="zh-CN" b="1" dirty="0" smtClean="0">
                <a:latin typeface="黑体" pitchFamily="49" charset="-122"/>
                <a:ea typeface="黑体" pitchFamily="49" charset="-122"/>
                <a:sym typeface="宋体" charset="-122"/>
              </a:rPr>
              <a:t>1</a:t>
            </a:r>
            <a:r>
              <a:rPr lang="zh-CN" altLang="en-US" b="1" dirty="0" smtClean="0">
                <a:latin typeface="黑体" pitchFamily="49" charset="-122"/>
                <a:ea typeface="黑体" pitchFamily="49" charset="-122"/>
                <a:sym typeface="宋体" charset="-122"/>
              </a:rPr>
              <a:t>、成立工作领导小组</a:t>
            </a:r>
            <a:endParaRPr lang="en-US" altLang="zh-CN" b="1" dirty="0" smtClean="0">
              <a:latin typeface="黑体" pitchFamily="49" charset="-122"/>
              <a:ea typeface="黑体" pitchFamily="49" charset="-122"/>
              <a:sym typeface="宋体" charset="-122"/>
            </a:endParaRPr>
          </a:p>
          <a:p>
            <a:pPr>
              <a:lnSpc>
                <a:spcPct val="150000"/>
              </a:lnSpc>
              <a:buClr>
                <a:srgbClr val="FF0000"/>
              </a:buClr>
            </a:pPr>
            <a:r>
              <a:rPr lang="en-US" altLang="zh-CN" b="1" dirty="0" smtClean="0">
                <a:latin typeface="黑体" pitchFamily="49" charset="-122"/>
                <a:ea typeface="黑体" pitchFamily="49" charset="-122"/>
                <a:sym typeface="宋体" charset="-122"/>
              </a:rPr>
              <a:t>2</a:t>
            </a:r>
            <a:r>
              <a:rPr lang="zh-CN" altLang="en-US" b="1" dirty="0" smtClean="0">
                <a:latin typeface="黑体" pitchFamily="49" charset="-122"/>
                <a:ea typeface="黑体" pitchFamily="49" charset="-122"/>
                <a:sym typeface="宋体" charset="-122"/>
              </a:rPr>
              <a:t>、“四同”</a:t>
            </a:r>
            <a:r>
              <a:rPr lang="en-US" altLang="zh-CN" b="1" dirty="0" smtClean="0">
                <a:latin typeface="黑体" pitchFamily="49" charset="-122"/>
                <a:ea typeface="黑体" pitchFamily="49" charset="-122"/>
                <a:sym typeface="宋体" charset="-122"/>
              </a:rPr>
              <a:t>—</a:t>
            </a:r>
            <a:r>
              <a:rPr lang="zh-CN" altLang="en-US" b="1" dirty="0" smtClean="0">
                <a:latin typeface="黑体" pitchFamily="49" charset="-122"/>
                <a:ea typeface="黑体" pitchFamily="49" charset="-122"/>
                <a:sym typeface="宋体" charset="-122"/>
              </a:rPr>
              <a:t>与医院中心工作同部署、 </a:t>
            </a:r>
            <a:endParaRPr lang="en-US" altLang="zh-CN" b="1" dirty="0" smtClean="0">
              <a:latin typeface="黑体" pitchFamily="49" charset="-122"/>
              <a:ea typeface="黑体" pitchFamily="49" charset="-122"/>
              <a:sym typeface="宋体" charset="-122"/>
            </a:endParaRPr>
          </a:p>
          <a:p>
            <a:pPr>
              <a:lnSpc>
                <a:spcPct val="150000"/>
              </a:lnSpc>
              <a:buClr>
                <a:srgbClr val="FF0000"/>
              </a:buClr>
            </a:pPr>
            <a:r>
              <a:rPr lang="en-US" altLang="zh-CN" b="1" dirty="0" smtClean="0">
                <a:latin typeface="黑体" pitchFamily="49" charset="-122"/>
                <a:ea typeface="黑体" pitchFamily="49" charset="-122"/>
                <a:sym typeface="宋体" charset="-122"/>
              </a:rPr>
              <a:t>   </a:t>
            </a:r>
            <a:r>
              <a:rPr lang="zh-CN" altLang="en-US" b="1" dirty="0" smtClean="0">
                <a:latin typeface="黑体" pitchFamily="49" charset="-122"/>
                <a:ea typeface="黑体" pitchFamily="49" charset="-122"/>
                <a:sym typeface="宋体" charset="-122"/>
              </a:rPr>
              <a:t>同落实、同检查、同考核</a:t>
            </a:r>
            <a:endParaRPr lang="en-US" altLang="zh-CN" b="1" dirty="0" smtClean="0">
              <a:latin typeface="黑体" pitchFamily="49" charset="-122"/>
              <a:ea typeface="黑体" pitchFamily="49" charset="-122"/>
              <a:sym typeface="宋体" charset="-122"/>
            </a:endParaRPr>
          </a:p>
          <a:p>
            <a:pPr>
              <a:lnSpc>
                <a:spcPct val="150000"/>
              </a:lnSpc>
              <a:buClr>
                <a:srgbClr val="FF0000"/>
              </a:buClr>
            </a:pPr>
            <a:r>
              <a:rPr lang="en-US" altLang="zh-CN" b="1" dirty="0" smtClean="0">
                <a:latin typeface="黑体" pitchFamily="49" charset="-122"/>
                <a:ea typeface="黑体" pitchFamily="49" charset="-122"/>
                <a:sym typeface="宋体" charset="-122"/>
              </a:rPr>
              <a:t>3</a:t>
            </a:r>
            <a:r>
              <a:rPr lang="zh-CN" altLang="en-US" b="1" dirty="0" smtClean="0">
                <a:latin typeface="黑体" pitchFamily="49" charset="-122"/>
                <a:ea typeface="黑体" pitchFamily="49" charset="-122"/>
                <a:sym typeface="宋体" charset="-122"/>
              </a:rPr>
              <a:t>、每年至少召开一次全院党风廉政建设</a:t>
            </a:r>
            <a:endParaRPr lang="en-US" altLang="zh-CN" b="1" dirty="0" smtClean="0">
              <a:latin typeface="黑体" pitchFamily="49" charset="-122"/>
              <a:ea typeface="黑体" pitchFamily="49" charset="-122"/>
              <a:sym typeface="宋体" charset="-122"/>
            </a:endParaRPr>
          </a:p>
          <a:p>
            <a:pPr>
              <a:lnSpc>
                <a:spcPct val="150000"/>
              </a:lnSpc>
              <a:buClr>
                <a:srgbClr val="FF0000"/>
              </a:buClr>
            </a:pPr>
            <a:r>
              <a:rPr lang="en-US" altLang="zh-CN" b="1" dirty="0" smtClean="0">
                <a:latin typeface="黑体" pitchFamily="49" charset="-122"/>
                <a:ea typeface="黑体" pitchFamily="49" charset="-122"/>
                <a:sym typeface="宋体" charset="-122"/>
              </a:rPr>
              <a:t>   </a:t>
            </a:r>
            <a:r>
              <a:rPr lang="zh-CN" altLang="en-US" b="1" dirty="0" smtClean="0">
                <a:latin typeface="黑体" pitchFamily="49" charset="-122"/>
                <a:ea typeface="黑体" pitchFamily="49" charset="-122"/>
                <a:sym typeface="宋体" charset="-122"/>
              </a:rPr>
              <a:t>工作会议，部署与细化工作任务，将</a:t>
            </a:r>
            <a:endParaRPr lang="en-US" altLang="zh-CN" b="1" dirty="0" smtClean="0">
              <a:latin typeface="黑体" pitchFamily="49" charset="-122"/>
              <a:ea typeface="黑体" pitchFamily="49" charset="-122"/>
              <a:sym typeface="宋体" charset="-122"/>
            </a:endParaRPr>
          </a:p>
          <a:p>
            <a:pPr>
              <a:lnSpc>
                <a:spcPct val="150000"/>
              </a:lnSpc>
              <a:buClr>
                <a:srgbClr val="FF0000"/>
              </a:buClr>
            </a:pPr>
            <a:r>
              <a:rPr lang="en-US" altLang="zh-CN" b="1" dirty="0" smtClean="0">
                <a:latin typeface="黑体" pitchFamily="49" charset="-122"/>
                <a:ea typeface="黑体" pitchFamily="49" charset="-122"/>
                <a:sym typeface="宋体" charset="-122"/>
              </a:rPr>
              <a:t>   </a:t>
            </a:r>
            <a:r>
              <a:rPr lang="zh-CN" altLang="en-US" b="1" dirty="0" smtClean="0">
                <a:latin typeface="黑体" pitchFamily="49" charset="-122"/>
                <a:ea typeface="黑体" pitchFamily="49" charset="-122"/>
                <a:sym typeface="宋体" charset="-122"/>
              </a:rPr>
              <a:t>任务分解到分管领导和科室</a:t>
            </a:r>
            <a:endParaRPr lang="en-US" altLang="zh-CN" b="1" dirty="0" smtClean="0">
              <a:latin typeface="黑体" pitchFamily="49" charset="-122"/>
              <a:ea typeface="黑体" pitchFamily="49" charset="-122"/>
              <a:sym typeface="宋体" charset="-122"/>
            </a:endParaRPr>
          </a:p>
          <a:p>
            <a:pPr>
              <a:lnSpc>
                <a:spcPct val="150000"/>
              </a:lnSpc>
              <a:buClr>
                <a:srgbClr val="FF0000"/>
              </a:buClr>
            </a:pPr>
            <a:r>
              <a:rPr lang="en-US" altLang="zh-CN" b="1" dirty="0" smtClean="0">
                <a:latin typeface="黑体" pitchFamily="49" charset="-122"/>
                <a:ea typeface="黑体" pitchFamily="49" charset="-122"/>
                <a:sym typeface="宋体" charset="-122"/>
              </a:rPr>
              <a:t>4</a:t>
            </a:r>
            <a:r>
              <a:rPr lang="zh-CN" altLang="en-US" b="1" dirty="0" smtClean="0">
                <a:latin typeface="黑体" pitchFamily="49" charset="-122"/>
                <a:ea typeface="黑体" pitchFamily="49" charset="-122"/>
                <a:sym typeface="宋体" charset="-122"/>
              </a:rPr>
              <a:t>、深化党风廉政教育</a:t>
            </a:r>
            <a:endParaRPr lang="en-US" altLang="zh-CN" b="1" dirty="0" smtClean="0">
              <a:latin typeface="黑体" pitchFamily="49" charset="-122"/>
              <a:ea typeface="黑体" pitchFamily="49" charset="-122"/>
              <a:sym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85852" y="428604"/>
            <a:ext cx="7515225" cy="928688"/>
          </a:xfrm>
        </p:spPr>
        <p:txBody>
          <a:bodyPr/>
          <a:lstStyle/>
          <a:p>
            <a:pPr>
              <a:defRPr/>
            </a:pPr>
            <a:r>
              <a:rPr lang="zh-CN" altLang="en-US" sz="4000" b="1" kern="1200" dirty="0" smtClean="0">
                <a:solidFill>
                  <a:srgbClr val="990000"/>
                </a:solidFill>
                <a:latin typeface="华文行楷" pitchFamily="2" charset="-122"/>
                <a:ea typeface="华文行楷" pitchFamily="2" charset="-122"/>
                <a:cs typeface="+mn-cs"/>
                <a:sym typeface="宋体" charset="-122"/>
              </a:rPr>
              <a:t>一、党委领导班子的集体责任</a:t>
            </a:r>
            <a:r>
              <a:rPr lang="en-US" altLang="zh-CN" sz="4000" b="1" kern="1200" dirty="0" smtClean="0">
                <a:solidFill>
                  <a:srgbClr val="990000"/>
                </a:solidFill>
                <a:latin typeface="华文行楷" pitchFamily="2" charset="-122"/>
                <a:ea typeface="华文行楷" pitchFamily="2" charset="-122"/>
                <a:cs typeface="+mn-cs"/>
                <a:sym typeface="宋体" charset="-122"/>
              </a:rPr>
              <a:t/>
            </a:r>
            <a:br>
              <a:rPr lang="en-US" altLang="zh-CN" sz="4000" b="1" kern="1200" dirty="0" smtClean="0">
                <a:solidFill>
                  <a:srgbClr val="990000"/>
                </a:solidFill>
                <a:latin typeface="华文行楷" pitchFamily="2" charset="-122"/>
                <a:ea typeface="华文行楷" pitchFamily="2" charset="-122"/>
                <a:cs typeface="+mn-cs"/>
                <a:sym typeface="宋体" charset="-122"/>
              </a:rPr>
            </a:br>
            <a:r>
              <a:rPr lang="en-US" altLang="zh-CN" b="1" dirty="0" smtClean="0">
                <a:latin typeface="黑体" pitchFamily="2" charset="-122"/>
                <a:ea typeface="黑体" pitchFamily="2" charset="-122"/>
              </a:rPr>
              <a:t/>
            </a:r>
            <a:br>
              <a:rPr lang="en-US" altLang="zh-CN" b="1" dirty="0" smtClean="0">
                <a:latin typeface="黑体" pitchFamily="2" charset="-122"/>
                <a:ea typeface="黑体" pitchFamily="2" charset="-122"/>
              </a:rPr>
            </a:br>
            <a:endParaRPr lang="zh-CN" altLang="en-US" dirty="0"/>
          </a:p>
        </p:txBody>
      </p:sp>
      <p:sp>
        <p:nvSpPr>
          <p:cNvPr id="65538" name="矩形 3"/>
          <p:cNvSpPr>
            <a:spLocks noChangeArrowheads="1"/>
          </p:cNvSpPr>
          <p:nvPr/>
        </p:nvSpPr>
        <p:spPr bwMode="auto">
          <a:xfrm>
            <a:off x="1142976" y="1214422"/>
            <a:ext cx="7572428" cy="5539978"/>
          </a:xfrm>
          <a:prstGeom prst="rect">
            <a:avLst/>
          </a:prstGeom>
          <a:noFill/>
          <a:ln w="9525">
            <a:noFill/>
            <a:miter lim="800000"/>
            <a:headEnd/>
            <a:tailEnd/>
          </a:ln>
        </p:spPr>
        <p:txBody>
          <a:bodyPr wrap="square">
            <a:spAutoFit/>
          </a:bodyPr>
          <a:lstStyle/>
          <a:p>
            <a:pPr>
              <a:lnSpc>
                <a:spcPct val="150000"/>
              </a:lnSpc>
              <a:buClr>
                <a:srgbClr val="FF0000"/>
              </a:buClr>
            </a:pPr>
            <a:r>
              <a:rPr lang="zh-CN" altLang="en-US" sz="2800" b="1" dirty="0" smtClean="0">
                <a:sym typeface="宋体" charset="-122"/>
              </a:rPr>
              <a:t>（二）</a:t>
            </a:r>
            <a:r>
              <a:rPr lang="en-US" altLang="zh-CN" sz="2800" b="1" dirty="0" smtClean="0">
                <a:sym typeface="宋体" charset="-122"/>
              </a:rPr>
              <a:t> </a:t>
            </a:r>
            <a:r>
              <a:rPr lang="zh-CN" altLang="en-US" sz="2800" b="1" dirty="0" smtClean="0">
                <a:sym typeface="宋体" charset="-122"/>
              </a:rPr>
              <a:t>着力防范选人用人中的腐败问题</a:t>
            </a:r>
            <a:endParaRPr lang="en-US" altLang="zh-CN" sz="2800" b="1" dirty="0" smtClean="0">
              <a:sym typeface="宋体" charset="-122"/>
            </a:endParaRPr>
          </a:p>
          <a:p>
            <a:pPr marL="457200" indent="-457200">
              <a:lnSpc>
                <a:spcPct val="150000"/>
              </a:lnSpc>
              <a:buFont typeface="+mj-lt"/>
              <a:buAutoNum type="arabicPeriod"/>
            </a:pPr>
            <a:r>
              <a:rPr lang="zh-CN" altLang="en-US" b="1" dirty="0" smtClean="0">
                <a:latin typeface="黑体" pitchFamily="49" charset="-122"/>
                <a:ea typeface="黑体" pitchFamily="49" charset="-122"/>
                <a:sym typeface="宋体" charset="-122"/>
              </a:rPr>
              <a:t>严格执行</a:t>
            </a:r>
            <a:r>
              <a:rPr lang="en-US" altLang="zh-CN" b="1" dirty="0" smtClean="0">
                <a:latin typeface="黑体" pitchFamily="49" charset="-122"/>
                <a:ea typeface="黑体" pitchFamily="49" charset="-122"/>
                <a:sym typeface="宋体" charset="-122"/>
              </a:rPr>
              <a:t>《</a:t>
            </a:r>
            <a:r>
              <a:rPr lang="zh-CN" altLang="en-US" b="1" dirty="0" smtClean="0">
                <a:latin typeface="黑体" pitchFamily="49" charset="-122"/>
                <a:ea typeface="黑体" pitchFamily="49" charset="-122"/>
                <a:sym typeface="宋体" charset="-122"/>
              </a:rPr>
              <a:t>中层干部选拔任用工作条例</a:t>
            </a:r>
            <a:r>
              <a:rPr lang="en-US" altLang="zh-CN" b="1" dirty="0" smtClean="0">
                <a:latin typeface="黑体" pitchFamily="49" charset="-122"/>
                <a:ea typeface="黑体" pitchFamily="49" charset="-122"/>
                <a:sym typeface="宋体" charset="-122"/>
              </a:rPr>
              <a:t>》</a:t>
            </a:r>
            <a:r>
              <a:rPr lang="zh-CN" altLang="en-US" b="1" dirty="0" smtClean="0">
                <a:latin typeface="黑体" pitchFamily="49" charset="-122"/>
                <a:ea typeface="黑体" pitchFamily="49" charset="-122"/>
                <a:sym typeface="宋体" charset="-122"/>
              </a:rPr>
              <a:t>，把好选人用人关</a:t>
            </a:r>
            <a:endParaRPr lang="en-US" altLang="zh-CN" b="1" dirty="0" smtClean="0">
              <a:latin typeface="黑体" pitchFamily="49" charset="-122"/>
              <a:ea typeface="黑体" pitchFamily="49" charset="-122"/>
              <a:sym typeface="宋体" charset="-122"/>
            </a:endParaRPr>
          </a:p>
          <a:p>
            <a:pPr marL="457200" indent="-457200">
              <a:lnSpc>
                <a:spcPct val="150000"/>
              </a:lnSpc>
              <a:buFont typeface="+mj-lt"/>
              <a:buAutoNum type="arabicPeriod"/>
            </a:pPr>
            <a:r>
              <a:rPr lang="zh-CN" altLang="en-US" b="1" dirty="0" smtClean="0">
                <a:latin typeface="黑体" pitchFamily="49" charset="-122"/>
                <a:ea typeface="黑体" pitchFamily="49" charset="-122"/>
                <a:sym typeface="宋体" charset="-122"/>
              </a:rPr>
              <a:t>加强监督管理，严肃查处违纪问题</a:t>
            </a:r>
            <a:endParaRPr lang="en-US" altLang="zh-CN" b="1" dirty="0" smtClean="0">
              <a:latin typeface="黑体" pitchFamily="49" charset="-122"/>
              <a:ea typeface="黑体" pitchFamily="49" charset="-122"/>
              <a:sym typeface="宋体" charset="-122"/>
            </a:endParaRPr>
          </a:p>
          <a:p>
            <a:pPr>
              <a:lnSpc>
                <a:spcPct val="150000"/>
              </a:lnSpc>
              <a:buClr>
                <a:srgbClr val="FF0000"/>
              </a:buClr>
            </a:pPr>
            <a:r>
              <a:rPr lang="zh-CN" altLang="en-US" sz="2800" b="1" dirty="0" smtClean="0">
                <a:sym typeface="宋体" charset="-122"/>
              </a:rPr>
              <a:t>（三）坚决纠正损害群众利益的行为</a:t>
            </a:r>
            <a:endParaRPr lang="en-US" altLang="zh-CN" sz="2800" b="1" dirty="0" smtClean="0">
              <a:sym typeface="宋体" charset="-122"/>
            </a:endParaRPr>
          </a:p>
          <a:p>
            <a:pPr>
              <a:lnSpc>
                <a:spcPct val="150000"/>
              </a:lnSpc>
              <a:buClr>
                <a:srgbClr val="FF0000"/>
              </a:buClr>
            </a:pPr>
            <a:r>
              <a:rPr lang="zh-CN" altLang="en-US" b="1" dirty="0" smtClean="0">
                <a:latin typeface="楷体_GB2312" pitchFamily="49" charset="-122"/>
                <a:ea typeface="楷体_GB2312" pitchFamily="49" charset="-122"/>
                <a:sym typeface="宋体" charset="-122"/>
              </a:rPr>
              <a:t>    </a:t>
            </a:r>
            <a:r>
              <a:rPr lang="zh-CN" altLang="en-US" b="1" dirty="0" smtClean="0">
                <a:latin typeface="黑体" pitchFamily="49" charset="-122"/>
                <a:ea typeface="黑体" pitchFamily="49" charset="-122"/>
                <a:sym typeface="宋体" charset="-122"/>
              </a:rPr>
              <a:t>畅通诉求渠道，坚持院领导接待日制度</a:t>
            </a:r>
            <a:endParaRPr lang="en-US" altLang="zh-CN" b="1" dirty="0" smtClean="0">
              <a:latin typeface="黑体" pitchFamily="49" charset="-122"/>
              <a:ea typeface="黑体" pitchFamily="49" charset="-122"/>
              <a:sym typeface="宋体" charset="-122"/>
            </a:endParaRPr>
          </a:p>
          <a:p>
            <a:pPr>
              <a:lnSpc>
                <a:spcPct val="150000"/>
              </a:lnSpc>
              <a:buClr>
                <a:srgbClr val="FF0000"/>
              </a:buClr>
            </a:pPr>
            <a:r>
              <a:rPr lang="zh-CN" altLang="en-US" sz="2800" b="1" dirty="0" smtClean="0">
                <a:sym typeface="宋体" charset="-122"/>
              </a:rPr>
              <a:t>（四）强化对权力运行的制约和监督</a:t>
            </a:r>
            <a:endParaRPr lang="en-US" altLang="zh-CN" sz="2800" b="1" dirty="0" smtClean="0">
              <a:sym typeface="宋体" charset="-122"/>
            </a:endParaRPr>
          </a:p>
          <a:p>
            <a:pPr marL="457200" indent="-457200">
              <a:lnSpc>
                <a:spcPct val="150000"/>
              </a:lnSpc>
              <a:buClr>
                <a:schemeClr val="tx1"/>
              </a:buClr>
              <a:buFont typeface="+mj-lt"/>
              <a:buAutoNum type="arabicPeriod"/>
            </a:pPr>
            <a:r>
              <a:rPr lang="zh-CN" altLang="en-US" b="1" dirty="0" smtClean="0">
                <a:latin typeface="黑体" pitchFamily="49" charset="-122"/>
                <a:ea typeface="黑体" pitchFamily="49" charset="-122"/>
                <a:sym typeface="宋体" charset="-122"/>
              </a:rPr>
              <a:t>严格执行“三重一大”决策制度</a:t>
            </a:r>
            <a:endParaRPr lang="en-US" altLang="zh-CN" b="1" dirty="0" smtClean="0">
              <a:latin typeface="黑体" pitchFamily="49" charset="-122"/>
              <a:ea typeface="黑体" pitchFamily="49" charset="-122"/>
              <a:sym typeface="宋体" charset="-122"/>
            </a:endParaRPr>
          </a:p>
          <a:p>
            <a:pPr marL="457200" indent="-457200">
              <a:lnSpc>
                <a:spcPct val="150000"/>
              </a:lnSpc>
              <a:buClr>
                <a:schemeClr val="tx1"/>
              </a:buClr>
              <a:buFont typeface="+mj-lt"/>
              <a:buAutoNum type="arabicPeriod"/>
            </a:pPr>
            <a:r>
              <a:rPr lang="zh-CN" altLang="en-US" b="1" dirty="0" smtClean="0">
                <a:latin typeface="黑体" pitchFamily="49" charset="-122"/>
                <a:ea typeface="黑体" pitchFamily="49" charset="-122"/>
                <a:sym typeface="宋体" charset="-122"/>
              </a:rPr>
              <a:t>推进廉政风险防控工作，坚持党务院务公开</a:t>
            </a:r>
            <a:endParaRPr lang="en-US" altLang="zh-CN" b="1" dirty="0" smtClean="0">
              <a:latin typeface="黑体" pitchFamily="49" charset="-122"/>
              <a:ea typeface="黑体" pitchFamily="49" charset="-122"/>
              <a:sym typeface="宋体" charset="-122"/>
            </a:endParaRPr>
          </a:p>
          <a:p>
            <a:pPr marL="457200" indent="-457200">
              <a:lnSpc>
                <a:spcPct val="150000"/>
              </a:lnSpc>
              <a:buClr>
                <a:schemeClr val="tx1"/>
              </a:buClr>
              <a:buFont typeface="+mj-lt"/>
              <a:buAutoNum type="arabicPeriod"/>
            </a:pPr>
            <a:r>
              <a:rPr lang="zh-CN" altLang="en-US" b="1" dirty="0" smtClean="0">
                <a:latin typeface="黑体" pitchFamily="49" charset="-122"/>
                <a:ea typeface="黑体" pitchFamily="49" charset="-122"/>
                <a:sym typeface="宋体" charset="-122"/>
              </a:rPr>
              <a:t>健全党内监督机制，落实重要情况通报、述职述廉、民主生活会</a:t>
            </a:r>
            <a:endParaRPr lang="en-US" altLang="zh-CN" b="1" dirty="0" smtClean="0">
              <a:latin typeface="黑体" pitchFamily="49" charset="-122"/>
              <a:ea typeface="黑体" pitchFamily="49" charset="-122"/>
              <a:sym typeface="宋体" charset="-122"/>
            </a:endParaRPr>
          </a:p>
          <a:p>
            <a:pPr marL="457200" indent="-457200">
              <a:lnSpc>
                <a:spcPct val="150000"/>
              </a:lnSpc>
              <a:buClr>
                <a:schemeClr val="tx1"/>
              </a:buClr>
            </a:pPr>
            <a:r>
              <a:rPr lang="en-US" altLang="zh-CN" b="1" dirty="0" smtClean="0">
                <a:latin typeface="黑体" pitchFamily="49" charset="-122"/>
                <a:ea typeface="黑体" pitchFamily="49" charset="-122"/>
                <a:sym typeface="宋体" charset="-122"/>
              </a:rPr>
              <a:t>    </a:t>
            </a:r>
            <a:r>
              <a:rPr lang="zh-CN" altLang="en-US" b="1" dirty="0" smtClean="0">
                <a:latin typeface="黑体" pitchFamily="49" charset="-122"/>
                <a:ea typeface="黑体" pitchFamily="49" charset="-122"/>
                <a:sym typeface="宋体" charset="-122"/>
              </a:rPr>
              <a:t>等监督制度等</a:t>
            </a:r>
            <a:endParaRPr lang="en-US" altLang="zh-CN" b="1" dirty="0" smtClean="0">
              <a:latin typeface="黑体" pitchFamily="49" charset="-122"/>
              <a:ea typeface="黑体" pitchFamily="49" charset="-122"/>
              <a:sym typeface="宋体" charset="-122"/>
            </a:endParaRPr>
          </a:p>
          <a:p>
            <a:pPr>
              <a:lnSpc>
                <a:spcPct val="150000"/>
              </a:lnSpc>
            </a:pPr>
            <a:endParaRPr lang="zh-CN" altLang="en-US" sz="2400" b="1" dirty="0">
              <a:latin typeface="黑体" pitchFamily="49" charset="-122"/>
              <a:ea typeface="黑体" pitchFamily="49" charset="-122"/>
              <a:sym typeface="宋体"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85852" y="428604"/>
            <a:ext cx="7515225" cy="928688"/>
          </a:xfrm>
        </p:spPr>
        <p:txBody>
          <a:bodyPr/>
          <a:lstStyle/>
          <a:p>
            <a:pPr>
              <a:defRPr/>
            </a:pPr>
            <a:r>
              <a:rPr lang="zh-CN" altLang="en-US" sz="4000" b="1" kern="1200" dirty="0" smtClean="0">
                <a:solidFill>
                  <a:srgbClr val="990000"/>
                </a:solidFill>
                <a:latin typeface="华文行楷" pitchFamily="2" charset="-122"/>
                <a:ea typeface="华文行楷" pitchFamily="2" charset="-122"/>
                <a:cs typeface="+mn-cs"/>
                <a:sym typeface="宋体" charset="-122"/>
              </a:rPr>
              <a:t>一、党委领导班子的集体责任</a:t>
            </a:r>
            <a:r>
              <a:rPr lang="en-US" altLang="zh-CN" sz="4000" b="1" kern="1200" dirty="0" smtClean="0">
                <a:solidFill>
                  <a:srgbClr val="990000"/>
                </a:solidFill>
                <a:latin typeface="华文行楷" pitchFamily="2" charset="-122"/>
                <a:ea typeface="华文行楷" pitchFamily="2" charset="-122"/>
                <a:cs typeface="+mn-cs"/>
                <a:sym typeface="宋体" charset="-122"/>
              </a:rPr>
              <a:t/>
            </a:r>
            <a:br>
              <a:rPr lang="en-US" altLang="zh-CN" sz="4000" b="1" kern="1200" dirty="0" smtClean="0">
                <a:solidFill>
                  <a:srgbClr val="990000"/>
                </a:solidFill>
                <a:latin typeface="华文行楷" pitchFamily="2" charset="-122"/>
                <a:ea typeface="华文行楷" pitchFamily="2" charset="-122"/>
                <a:cs typeface="+mn-cs"/>
                <a:sym typeface="宋体" charset="-122"/>
              </a:rPr>
            </a:br>
            <a:r>
              <a:rPr lang="en-US" altLang="zh-CN" b="1" dirty="0" smtClean="0">
                <a:latin typeface="黑体" pitchFamily="2" charset="-122"/>
                <a:ea typeface="黑体" pitchFamily="2" charset="-122"/>
              </a:rPr>
              <a:t/>
            </a:r>
            <a:br>
              <a:rPr lang="en-US" altLang="zh-CN" b="1" dirty="0" smtClean="0">
                <a:latin typeface="黑体" pitchFamily="2" charset="-122"/>
                <a:ea typeface="黑体" pitchFamily="2" charset="-122"/>
              </a:rPr>
            </a:br>
            <a:endParaRPr lang="zh-CN" altLang="en-US" dirty="0"/>
          </a:p>
        </p:txBody>
      </p:sp>
      <p:sp>
        <p:nvSpPr>
          <p:cNvPr id="65538" name="矩形 3"/>
          <p:cNvSpPr>
            <a:spLocks noChangeArrowheads="1"/>
          </p:cNvSpPr>
          <p:nvPr/>
        </p:nvSpPr>
        <p:spPr bwMode="auto">
          <a:xfrm>
            <a:off x="928662" y="1500174"/>
            <a:ext cx="7429552" cy="684803"/>
          </a:xfrm>
          <a:prstGeom prst="rect">
            <a:avLst/>
          </a:prstGeom>
          <a:noFill/>
          <a:ln w="9525">
            <a:noFill/>
            <a:miter lim="800000"/>
            <a:headEnd/>
            <a:tailEnd/>
          </a:ln>
        </p:spPr>
        <p:txBody>
          <a:bodyPr wrap="square">
            <a:spAutoFit/>
          </a:bodyPr>
          <a:lstStyle/>
          <a:p>
            <a:pPr>
              <a:lnSpc>
                <a:spcPct val="150000"/>
              </a:lnSpc>
              <a:buClr>
                <a:srgbClr val="FF0000"/>
              </a:buClr>
            </a:pPr>
            <a:r>
              <a:rPr lang="zh-CN" altLang="en-US" sz="2800" b="1" dirty="0" smtClean="0">
                <a:sym typeface="宋体" charset="-122"/>
              </a:rPr>
              <a:t>（五）支持纪检监察部门履行好监督责任</a:t>
            </a:r>
            <a:endParaRPr lang="en-US" altLang="zh-CN" sz="2800" b="1" dirty="0" smtClean="0">
              <a:sym typeface="宋体" charset="-122"/>
            </a:endParaRPr>
          </a:p>
        </p:txBody>
      </p:sp>
      <p:sp>
        <p:nvSpPr>
          <p:cNvPr id="4" name="矩形 3"/>
          <p:cNvSpPr/>
          <p:nvPr/>
        </p:nvSpPr>
        <p:spPr>
          <a:xfrm>
            <a:off x="1500166" y="2357430"/>
            <a:ext cx="5214974" cy="1273875"/>
          </a:xfrm>
          <a:prstGeom prst="rect">
            <a:avLst/>
          </a:prstGeom>
        </p:spPr>
        <p:txBody>
          <a:bodyPr wrap="square">
            <a:spAutoFit/>
          </a:bodyPr>
          <a:lstStyle/>
          <a:p>
            <a:pPr marL="457200" indent="-457200">
              <a:lnSpc>
                <a:spcPct val="150000"/>
              </a:lnSpc>
              <a:buClr>
                <a:schemeClr val="tx1"/>
              </a:buClr>
              <a:buFont typeface="+mj-lt"/>
              <a:buAutoNum type="arabicPeriod"/>
            </a:pPr>
            <a:r>
              <a:rPr lang="zh-CN" altLang="en-US" b="1" dirty="0" smtClean="0">
                <a:latin typeface="黑体" pitchFamily="49" charset="-122"/>
                <a:ea typeface="黑体" pitchFamily="49" charset="-122"/>
                <a:sym typeface="宋体" charset="-122"/>
              </a:rPr>
              <a:t>支持纪委“三转”</a:t>
            </a:r>
            <a:endParaRPr lang="en-US" altLang="zh-CN" b="1" dirty="0" smtClean="0">
              <a:latin typeface="黑体" pitchFamily="49" charset="-122"/>
              <a:ea typeface="黑体" pitchFamily="49" charset="-122"/>
              <a:sym typeface="宋体" charset="-122"/>
            </a:endParaRPr>
          </a:p>
          <a:p>
            <a:pPr marL="457200" indent="-457200">
              <a:lnSpc>
                <a:spcPct val="150000"/>
              </a:lnSpc>
              <a:buClr>
                <a:schemeClr val="tx1"/>
              </a:buClr>
              <a:buFont typeface="+mj-lt"/>
              <a:buAutoNum type="arabicPeriod"/>
            </a:pPr>
            <a:r>
              <a:rPr lang="zh-CN" altLang="en-US" b="1" dirty="0" smtClean="0">
                <a:latin typeface="黑体" pitchFamily="49" charset="-122"/>
                <a:ea typeface="黑体" pitchFamily="49" charset="-122"/>
                <a:sym typeface="宋体" charset="-122"/>
              </a:rPr>
              <a:t>重视纪检监察队伍建设</a:t>
            </a:r>
            <a:endParaRPr lang="en-US" altLang="zh-CN" b="1" dirty="0" smtClean="0">
              <a:latin typeface="黑体" pitchFamily="49" charset="-122"/>
              <a:ea typeface="黑体" pitchFamily="49" charset="-122"/>
              <a:sym typeface="宋体" charset="-122"/>
            </a:endParaRPr>
          </a:p>
          <a:p>
            <a:pPr marL="457200" indent="-457200">
              <a:lnSpc>
                <a:spcPct val="150000"/>
              </a:lnSpc>
              <a:buClr>
                <a:schemeClr val="tx1"/>
              </a:buClr>
              <a:buFont typeface="+mj-lt"/>
              <a:buAutoNum type="arabicPeriod"/>
            </a:pPr>
            <a:r>
              <a:rPr lang="zh-CN" altLang="en-US" b="1" dirty="0" smtClean="0">
                <a:latin typeface="黑体" pitchFamily="49" charset="-122"/>
                <a:ea typeface="黑体" pitchFamily="49" charset="-122"/>
                <a:sym typeface="宋体" charset="-122"/>
              </a:rPr>
              <a:t>加大对纪委查信办案工作的领导和支持力度</a:t>
            </a:r>
          </a:p>
        </p:txBody>
      </p:sp>
      <p:pic>
        <p:nvPicPr>
          <p:cNvPr id="5" name="图片 4" descr="1505051505074772051.jpg"/>
          <p:cNvPicPr>
            <a:picLocks noChangeAspect="1"/>
          </p:cNvPicPr>
          <p:nvPr/>
        </p:nvPicPr>
        <p:blipFill>
          <a:blip r:embed="rId2"/>
          <a:stretch>
            <a:fillRect/>
          </a:stretch>
        </p:blipFill>
        <p:spPr>
          <a:xfrm>
            <a:off x="4643438" y="3857628"/>
            <a:ext cx="3429024" cy="2606058"/>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662" y="428604"/>
            <a:ext cx="7515225" cy="928688"/>
          </a:xfrm>
        </p:spPr>
        <p:txBody>
          <a:bodyPr/>
          <a:lstStyle/>
          <a:p>
            <a:pPr>
              <a:defRPr/>
            </a:pPr>
            <a:r>
              <a:rPr lang="zh-CN" altLang="en-US" sz="4000" b="1" kern="1200" dirty="0" smtClean="0">
                <a:solidFill>
                  <a:srgbClr val="990000"/>
                </a:solidFill>
                <a:latin typeface="华文行楷" pitchFamily="2" charset="-122"/>
                <a:ea typeface="华文行楷" pitchFamily="2" charset="-122"/>
                <a:cs typeface="+mn-cs"/>
                <a:sym typeface="宋体" charset="-122"/>
              </a:rPr>
              <a:t>二、书记、院长的责任</a:t>
            </a:r>
            <a:r>
              <a:rPr lang="en-US" altLang="zh-CN" sz="4000" b="1" kern="1200" dirty="0" smtClean="0">
                <a:solidFill>
                  <a:srgbClr val="990000"/>
                </a:solidFill>
                <a:latin typeface="华文行楷" pitchFamily="2" charset="-122"/>
                <a:ea typeface="华文行楷" pitchFamily="2" charset="-122"/>
                <a:cs typeface="+mn-cs"/>
                <a:sym typeface="宋体" charset="-122"/>
              </a:rPr>
              <a:t/>
            </a:r>
            <a:br>
              <a:rPr lang="en-US" altLang="zh-CN" sz="4000" b="1" kern="1200" dirty="0" smtClean="0">
                <a:solidFill>
                  <a:srgbClr val="990000"/>
                </a:solidFill>
                <a:latin typeface="华文行楷" pitchFamily="2" charset="-122"/>
                <a:ea typeface="华文行楷" pitchFamily="2" charset="-122"/>
                <a:cs typeface="+mn-cs"/>
                <a:sym typeface="宋体" charset="-122"/>
              </a:rPr>
            </a:br>
            <a:r>
              <a:rPr lang="en-US" altLang="zh-CN" b="1" dirty="0" smtClean="0">
                <a:latin typeface="黑体" pitchFamily="2" charset="-122"/>
                <a:ea typeface="黑体" pitchFamily="2" charset="-122"/>
              </a:rPr>
              <a:t/>
            </a:r>
            <a:br>
              <a:rPr lang="en-US" altLang="zh-CN" b="1" dirty="0" smtClean="0">
                <a:latin typeface="黑体" pitchFamily="2" charset="-122"/>
                <a:ea typeface="黑体" pitchFamily="2" charset="-122"/>
              </a:rPr>
            </a:br>
            <a:endParaRPr lang="zh-CN" altLang="en-US" dirty="0"/>
          </a:p>
        </p:txBody>
      </p:sp>
      <p:grpSp>
        <p:nvGrpSpPr>
          <p:cNvPr id="10" name="组合 9"/>
          <p:cNvGrpSpPr/>
          <p:nvPr/>
        </p:nvGrpSpPr>
        <p:grpSpPr>
          <a:xfrm>
            <a:off x="1285852" y="1500174"/>
            <a:ext cx="6715172" cy="785818"/>
            <a:chOff x="1142976" y="1357298"/>
            <a:chExt cx="6715172" cy="785818"/>
          </a:xfrm>
        </p:grpSpPr>
        <p:sp>
          <p:nvSpPr>
            <p:cNvPr id="8" name="圆角矩形 7"/>
            <p:cNvSpPr/>
            <p:nvPr/>
          </p:nvSpPr>
          <p:spPr>
            <a:xfrm>
              <a:off x="1142976" y="1357298"/>
              <a:ext cx="6715172" cy="7858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57290" y="1428736"/>
              <a:ext cx="6429420" cy="559769"/>
            </a:xfrm>
            <a:prstGeom prst="rect">
              <a:avLst/>
            </a:prstGeom>
          </p:spPr>
          <p:txBody>
            <a:bodyPr wrap="square">
              <a:spAutoFit/>
            </a:bodyPr>
            <a:lstStyle/>
            <a:p>
              <a:pPr>
                <a:lnSpc>
                  <a:spcPct val="150000"/>
                </a:lnSpc>
                <a:buClr>
                  <a:schemeClr val="tx1"/>
                </a:buClr>
              </a:pPr>
              <a:r>
                <a:rPr lang="zh-CN" altLang="en-US" sz="2400" b="1" dirty="0" smtClean="0">
                  <a:latin typeface="楷体_GB2312" pitchFamily="49" charset="-122"/>
                  <a:ea typeface="楷体_GB2312" pitchFamily="49" charset="-122"/>
                  <a:sym typeface="宋体" charset="-122"/>
                </a:rPr>
                <a:t> </a:t>
              </a:r>
              <a:r>
                <a:rPr lang="zh-CN" altLang="en-US" sz="2400" b="1" dirty="0" smtClean="0">
                  <a:latin typeface="黑体" pitchFamily="49" charset="-122"/>
                  <a:ea typeface="黑体" pitchFamily="49" charset="-122"/>
                  <a:sym typeface="宋体" charset="-122"/>
                </a:rPr>
                <a:t>责任范围：医院党风廉政建设的第一责任人</a:t>
              </a:r>
              <a:endParaRPr lang="en-US" altLang="zh-CN" sz="2400" b="1" dirty="0" smtClean="0">
                <a:latin typeface="黑体" pitchFamily="49" charset="-122"/>
                <a:ea typeface="黑体" pitchFamily="49" charset="-122"/>
                <a:sym typeface="宋体" charset="-122"/>
              </a:endParaRPr>
            </a:p>
          </p:txBody>
        </p:sp>
      </p:grpSp>
      <p:grpSp>
        <p:nvGrpSpPr>
          <p:cNvPr id="9" name="组合 8"/>
          <p:cNvGrpSpPr/>
          <p:nvPr/>
        </p:nvGrpSpPr>
        <p:grpSpPr>
          <a:xfrm>
            <a:off x="1285852" y="2357430"/>
            <a:ext cx="7143800" cy="4245903"/>
            <a:chOff x="1285852" y="2000240"/>
            <a:chExt cx="7143800" cy="4245903"/>
          </a:xfrm>
        </p:grpSpPr>
        <p:sp>
          <p:nvSpPr>
            <p:cNvPr id="65538" name="矩形 3"/>
            <p:cNvSpPr>
              <a:spLocks noChangeArrowheads="1"/>
            </p:cNvSpPr>
            <p:nvPr/>
          </p:nvSpPr>
          <p:spPr bwMode="auto">
            <a:xfrm>
              <a:off x="1285852" y="2000240"/>
              <a:ext cx="7143800" cy="681597"/>
            </a:xfrm>
            <a:prstGeom prst="rect">
              <a:avLst/>
            </a:prstGeom>
            <a:noFill/>
            <a:ln w="9525">
              <a:noFill/>
              <a:miter lim="800000"/>
              <a:headEnd/>
              <a:tailEnd/>
            </a:ln>
          </p:spPr>
          <p:txBody>
            <a:bodyPr wrap="square">
              <a:spAutoFit/>
            </a:bodyPr>
            <a:lstStyle/>
            <a:p>
              <a:pPr>
                <a:lnSpc>
                  <a:spcPct val="150000"/>
                </a:lnSpc>
                <a:buClr>
                  <a:srgbClr val="FF0000"/>
                </a:buClr>
              </a:pPr>
              <a:r>
                <a:rPr lang="zh-CN" altLang="en-US" sz="2800" b="1" dirty="0" smtClean="0">
                  <a:sym typeface="宋体" charset="-122"/>
                </a:rPr>
                <a:t>（一）</a:t>
              </a:r>
              <a:r>
                <a:rPr lang="en-US" altLang="en-US" sz="2800" b="1" dirty="0" smtClean="0">
                  <a:sym typeface="宋体" charset="-122"/>
                </a:rPr>
                <a:t> </a:t>
              </a:r>
              <a:r>
                <a:rPr lang="zh-CN" altLang="en-US" sz="2800" b="1" dirty="0" smtClean="0">
                  <a:sym typeface="宋体" charset="-122"/>
                </a:rPr>
                <a:t>履行领导责任</a:t>
              </a:r>
              <a:endParaRPr lang="zh-CN" altLang="en-US" sz="2400" b="1" dirty="0">
                <a:latin typeface="楷体_GB2312" pitchFamily="49" charset="-122"/>
                <a:ea typeface="楷体_GB2312" pitchFamily="49" charset="-122"/>
                <a:sym typeface="宋体" charset="-122"/>
              </a:endParaRPr>
            </a:p>
          </p:txBody>
        </p:sp>
        <p:sp>
          <p:nvSpPr>
            <p:cNvPr id="5" name="TextBox 4"/>
            <p:cNvSpPr txBox="1"/>
            <p:nvPr/>
          </p:nvSpPr>
          <p:spPr>
            <a:xfrm>
              <a:off x="1857356" y="4214818"/>
              <a:ext cx="5500726" cy="2031325"/>
            </a:xfrm>
            <a:prstGeom prst="rect">
              <a:avLst/>
            </a:prstGeom>
            <a:noFill/>
          </p:spPr>
          <p:txBody>
            <a:bodyPr wrap="square" rtlCol="0">
              <a:spAutoFit/>
            </a:bodyPr>
            <a:lstStyle/>
            <a:p>
              <a:pPr marL="342900" indent="-342900">
                <a:lnSpc>
                  <a:spcPct val="150000"/>
                </a:lnSpc>
                <a:buClr>
                  <a:schemeClr val="tx1"/>
                </a:buClr>
                <a:buFont typeface="+mj-lt"/>
                <a:buAutoNum type="arabicPeriod"/>
              </a:pPr>
              <a:r>
                <a:rPr lang="zh-CN" altLang="en-US" b="1" dirty="0" smtClean="0">
                  <a:latin typeface="黑体" pitchFamily="49" charset="-122"/>
                  <a:ea typeface="黑体" pitchFamily="49" charset="-122"/>
                </a:rPr>
                <a:t>及时传达上级有关文件精神及工作部署要求</a:t>
              </a:r>
              <a:endParaRPr lang="en-US" altLang="zh-CN" b="1" dirty="0" smtClean="0">
                <a:latin typeface="黑体" pitchFamily="49" charset="-122"/>
                <a:ea typeface="黑体" pitchFamily="49" charset="-122"/>
              </a:endParaRPr>
            </a:p>
            <a:p>
              <a:pPr marL="342900" indent="-342900">
                <a:lnSpc>
                  <a:spcPct val="150000"/>
                </a:lnSpc>
                <a:buClr>
                  <a:schemeClr val="tx1"/>
                </a:buClr>
                <a:buFont typeface="+mj-lt"/>
                <a:buAutoNum type="arabicPeriod"/>
              </a:pPr>
              <a:r>
                <a:rPr lang="zh-CN" altLang="en-US" b="1" dirty="0" smtClean="0">
                  <a:latin typeface="黑体" pitchFamily="49" charset="-122"/>
                  <a:ea typeface="黑体" pitchFamily="49" charset="-122"/>
                </a:rPr>
                <a:t>定期听取情况汇报，深入专题调研</a:t>
              </a:r>
              <a:endParaRPr lang="en-US" altLang="zh-CN" b="1" dirty="0" smtClean="0">
                <a:latin typeface="黑体" pitchFamily="49" charset="-122"/>
                <a:ea typeface="黑体" pitchFamily="49" charset="-122"/>
              </a:endParaRPr>
            </a:p>
            <a:p>
              <a:pPr marL="342900" indent="-342900">
                <a:lnSpc>
                  <a:spcPct val="150000"/>
                </a:lnSpc>
                <a:buClr>
                  <a:schemeClr val="tx1"/>
                </a:buClr>
                <a:buFont typeface="+mj-lt"/>
                <a:buAutoNum type="arabicPeriod"/>
              </a:pPr>
              <a:r>
                <a:rPr lang="zh-CN" altLang="en-US" b="1" dirty="0" smtClean="0">
                  <a:latin typeface="黑体" pitchFamily="49" charset="-122"/>
                  <a:ea typeface="黑体" pitchFamily="49" charset="-122"/>
                </a:rPr>
                <a:t>及时向上级报告发现问题，审核把关上报材料，“签字背书”</a:t>
              </a:r>
              <a:endParaRPr lang="en-US" altLang="zh-CN" b="1" dirty="0" smtClean="0">
                <a:latin typeface="黑体" pitchFamily="49" charset="-122"/>
                <a:ea typeface="黑体" pitchFamily="49" charset="-122"/>
              </a:endParaRPr>
            </a:p>
            <a:p>
              <a:endParaRPr lang="zh-CN" altLang="en-US" dirty="0">
                <a:latin typeface="黑体" pitchFamily="49" charset="-122"/>
                <a:ea typeface="黑体" pitchFamily="49" charset="-122"/>
              </a:endParaRPr>
            </a:p>
          </p:txBody>
        </p:sp>
        <p:sp>
          <p:nvSpPr>
            <p:cNvPr id="6" name="矩形 5"/>
            <p:cNvSpPr/>
            <p:nvPr/>
          </p:nvSpPr>
          <p:spPr>
            <a:xfrm>
              <a:off x="1785918" y="2786058"/>
              <a:ext cx="6500858" cy="858377"/>
            </a:xfrm>
            <a:prstGeom prst="rect">
              <a:avLst/>
            </a:prstGeom>
          </p:spPr>
          <p:txBody>
            <a:bodyPr wrap="square">
              <a:spAutoFit/>
            </a:bodyPr>
            <a:lstStyle/>
            <a:p>
              <a:pPr>
                <a:lnSpc>
                  <a:spcPct val="150000"/>
                </a:lnSpc>
                <a:buClr>
                  <a:srgbClr val="FF0000"/>
                </a:buClr>
              </a:pPr>
              <a:r>
                <a:rPr lang="zh-CN" altLang="en-US" b="1" dirty="0" smtClean="0">
                  <a:latin typeface="黑体" pitchFamily="49" charset="-122"/>
                  <a:ea typeface="黑体" pitchFamily="49" charset="-122"/>
                  <a:sym typeface="宋体" charset="-122"/>
                </a:rPr>
                <a:t>四个“亲自”</a:t>
              </a:r>
              <a:r>
                <a:rPr lang="en-US" altLang="zh-CN" b="1" dirty="0" smtClean="0">
                  <a:latin typeface="黑体" pitchFamily="49" charset="-122"/>
                  <a:ea typeface="黑体" pitchFamily="49" charset="-122"/>
                  <a:sym typeface="宋体" charset="-122"/>
                </a:rPr>
                <a:t>—</a:t>
              </a:r>
              <a:r>
                <a:rPr lang="zh-CN" altLang="en-US" b="1" dirty="0" smtClean="0">
                  <a:latin typeface="黑体" pitchFamily="49" charset="-122"/>
                  <a:ea typeface="黑体" pitchFamily="49" charset="-122"/>
                </a:rPr>
                <a:t>重要工作亲自部署、重大问题亲自过问</a:t>
              </a:r>
              <a:endParaRPr lang="en-US" altLang="zh-CN" b="1" dirty="0" smtClean="0">
                <a:latin typeface="黑体" pitchFamily="49" charset="-122"/>
                <a:ea typeface="黑体" pitchFamily="49" charset="-122"/>
              </a:endParaRPr>
            </a:p>
            <a:p>
              <a:pPr>
                <a:lnSpc>
                  <a:spcPct val="150000"/>
                </a:lnSpc>
                <a:buClr>
                  <a:srgbClr val="FF0000"/>
                </a:buClr>
              </a:pPr>
              <a:r>
                <a:rPr lang="en-US" altLang="zh-CN" b="1" dirty="0" smtClean="0">
                  <a:latin typeface="黑体" pitchFamily="49" charset="-122"/>
                  <a:ea typeface="黑体" pitchFamily="49" charset="-122"/>
                </a:rPr>
                <a:t>              </a:t>
              </a:r>
              <a:r>
                <a:rPr lang="zh-CN" altLang="en-US" b="1" dirty="0" smtClean="0">
                  <a:latin typeface="黑体" pitchFamily="49" charset="-122"/>
                  <a:ea typeface="黑体" pitchFamily="49" charset="-122"/>
                </a:rPr>
                <a:t>重点环节亲自协调、重要案件亲自督办</a:t>
              </a:r>
              <a:endParaRPr lang="en-US" altLang="zh-CN" b="1" dirty="0" smtClean="0">
                <a:latin typeface="黑体" pitchFamily="49" charset="-122"/>
                <a:ea typeface="黑体" pitchFamily="49" charset="-122"/>
              </a:endParaRPr>
            </a:p>
          </p:txBody>
        </p:sp>
        <p:sp>
          <p:nvSpPr>
            <p:cNvPr id="7" name="矩形 6"/>
            <p:cNvSpPr/>
            <p:nvPr/>
          </p:nvSpPr>
          <p:spPr>
            <a:xfrm>
              <a:off x="1357290" y="3571876"/>
              <a:ext cx="3416320" cy="684803"/>
            </a:xfrm>
            <a:prstGeom prst="rect">
              <a:avLst/>
            </a:prstGeom>
          </p:spPr>
          <p:txBody>
            <a:bodyPr wrap="none">
              <a:spAutoFit/>
            </a:bodyPr>
            <a:lstStyle/>
            <a:p>
              <a:pPr>
                <a:lnSpc>
                  <a:spcPct val="150000"/>
                </a:lnSpc>
                <a:buClr>
                  <a:srgbClr val="FF0000"/>
                </a:buClr>
              </a:pPr>
              <a:r>
                <a:rPr lang="zh-CN" altLang="en-US" sz="2800" b="1" dirty="0" smtClean="0">
                  <a:sym typeface="宋体" charset="-122"/>
                </a:rPr>
                <a:t>（二）强化组织推动</a:t>
              </a:r>
              <a:endParaRPr lang="en-US" altLang="zh-CN" sz="2800" b="1" dirty="0" smtClean="0">
                <a:sym typeface="宋体" charset="-122"/>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表率_副本.jpg"/>
          <p:cNvPicPr>
            <a:picLocks noChangeAspect="1"/>
          </p:cNvPicPr>
          <p:nvPr/>
        </p:nvPicPr>
        <p:blipFill>
          <a:blip r:embed="rId2"/>
          <a:stretch>
            <a:fillRect/>
          </a:stretch>
        </p:blipFill>
        <p:spPr>
          <a:xfrm>
            <a:off x="4857752" y="3714752"/>
            <a:ext cx="3214710" cy="2744421"/>
          </a:xfrm>
          <a:prstGeom prst="rect">
            <a:avLst/>
          </a:prstGeom>
        </p:spPr>
      </p:pic>
      <p:sp>
        <p:nvSpPr>
          <p:cNvPr id="2" name="标题 1"/>
          <p:cNvSpPr>
            <a:spLocks noGrp="1"/>
          </p:cNvSpPr>
          <p:nvPr>
            <p:ph type="title"/>
          </p:nvPr>
        </p:nvSpPr>
        <p:spPr>
          <a:xfrm>
            <a:off x="928662" y="428604"/>
            <a:ext cx="7515225" cy="928688"/>
          </a:xfrm>
        </p:spPr>
        <p:txBody>
          <a:bodyPr/>
          <a:lstStyle/>
          <a:p>
            <a:pPr>
              <a:defRPr/>
            </a:pPr>
            <a:r>
              <a:rPr lang="zh-CN" altLang="en-US" sz="4000" b="1" kern="1200" dirty="0" smtClean="0">
                <a:solidFill>
                  <a:srgbClr val="990000"/>
                </a:solidFill>
                <a:latin typeface="华文行楷" pitchFamily="2" charset="-122"/>
                <a:ea typeface="华文行楷" pitchFamily="2" charset="-122"/>
                <a:cs typeface="+mn-cs"/>
                <a:sym typeface="宋体" charset="-122"/>
              </a:rPr>
              <a:t>二、书记、院长的责任</a:t>
            </a:r>
            <a:r>
              <a:rPr lang="en-US" altLang="zh-CN" sz="4000" b="1" kern="1200" dirty="0" smtClean="0">
                <a:solidFill>
                  <a:srgbClr val="990000"/>
                </a:solidFill>
                <a:latin typeface="华文行楷" pitchFamily="2" charset="-122"/>
                <a:ea typeface="华文行楷" pitchFamily="2" charset="-122"/>
                <a:cs typeface="+mn-cs"/>
                <a:sym typeface="宋体" charset="-122"/>
              </a:rPr>
              <a:t/>
            </a:r>
            <a:br>
              <a:rPr lang="en-US" altLang="zh-CN" sz="4000" b="1" kern="1200" dirty="0" smtClean="0">
                <a:solidFill>
                  <a:srgbClr val="990000"/>
                </a:solidFill>
                <a:latin typeface="华文行楷" pitchFamily="2" charset="-122"/>
                <a:ea typeface="华文行楷" pitchFamily="2" charset="-122"/>
                <a:cs typeface="+mn-cs"/>
                <a:sym typeface="宋体" charset="-122"/>
              </a:rPr>
            </a:br>
            <a:r>
              <a:rPr lang="en-US" altLang="zh-CN" b="1" dirty="0" smtClean="0">
                <a:latin typeface="黑体" pitchFamily="2" charset="-122"/>
                <a:ea typeface="黑体" pitchFamily="2" charset="-122"/>
              </a:rPr>
              <a:t/>
            </a:r>
            <a:br>
              <a:rPr lang="en-US" altLang="zh-CN" b="1" dirty="0" smtClean="0">
                <a:latin typeface="黑体" pitchFamily="2" charset="-122"/>
                <a:ea typeface="黑体" pitchFamily="2" charset="-122"/>
              </a:rPr>
            </a:br>
            <a:endParaRPr lang="zh-CN" altLang="en-US" dirty="0"/>
          </a:p>
        </p:txBody>
      </p:sp>
      <p:grpSp>
        <p:nvGrpSpPr>
          <p:cNvPr id="9" name="组合 8"/>
          <p:cNvGrpSpPr/>
          <p:nvPr/>
        </p:nvGrpSpPr>
        <p:grpSpPr>
          <a:xfrm>
            <a:off x="1071538" y="1500174"/>
            <a:ext cx="6715172" cy="3292633"/>
            <a:chOff x="1142976" y="1428736"/>
            <a:chExt cx="6715172" cy="3292633"/>
          </a:xfrm>
        </p:grpSpPr>
        <p:sp>
          <p:nvSpPr>
            <p:cNvPr id="65538" name="矩形 3"/>
            <p:cNvSpPr>
              <a:spLocks noChangeArrowheads="1"/>
            </p:cNvSpPr>
            <p:nvPr/>
          </p:nvSpPr>
          <p:spPr bwMode="auto">
            <a:xfrm>
              <a:off x="1142976" y="1428736"/>
              <a:ext cx="6715172" cy="681597"/>
            </a:xfrm>
            <a:prstGeom prst="rect">
              <a:avLst/>
            </a:prstGeom>
            <a:noFill/>
            <a:ln w="9525">
              <a:noFill/>
              <a:miter lim="800000"/>
              <a:headEnd/>
              <a:tailEnd/>
            </a:ln>
          </p:spPr>
          <p:txBody>
            <a:bodyPr wrap="square">
              <a:spAutoFit/>
            </a:bodyPr>
            <a:lstStyle/>
            <a:p>
              <a:pPr>
                <a:lnSpc>
                  <a:spcPct val="150000"/>
                </a:lnSpc>
                <a:buClr>
                  <a:srgbClr val="FF0000"/>
                </a:buClr>
              </a:pPr>
              <a:r>
                <a:rPr lang="zh-CN" altLang="en-US" sz="2800" b="1" dirty="0" smtClean="0">
                  <a:sym typeface="宋体" charset="-122"/>
                </a:rPr>
                <a:t>（三）加强教育监管</a:t>
              </a:r>
              <a:endParaRPr lang="zh-CN" altLang="en-US" sz="2400" b="1" dirty="0">
                <a:latin typeface="楷体_GB2312" pitchFamily="49" charset="-122"/>
                <a:ea typeface="楷体_GB2312" pitchFamily="49" charset="-122"/>
                <a:sym typeface="宋体" charset="-122"/>
              </a:endParaRPr>
            </a:p>
          </p:txBody>
        </p:sp>
        <p:sp>
          <p:nvSpPr>
            <p:cNvPr id="4" name="矩形 3"/>
            <p:cNvSpPr/>
            <p:nvPr/>
          </p:nvSpPr>
          <p:spPr>
            <a:xfrm>
              <a:off x="1428728" y="2143116"/>
              <a:ext cx="6286544" cy="858377"/>
            </a:xfrm>
            <a:prstGeom prst="rect">
              <a:avLst/>
            </a:prstGeom>
          </p:spPr>
          <p:txBody>
            <a:bodyPr wrap="square">
              <a:spAutoFit/>
            </a:bodyPr>
            <a:lstStyle/>
            <a:p>
              <a:pPr>
                <a:lnSpc>
                  <a:spcPct val="150000"/>
                </a:lnSpc>
                <a:buClr>
                  <a:srgbClr val="FF0000"/>
                </a:buClr>
              </a:pPr>
              <a:r>
                <a:rPr lang="zh-CN" altLang="en-US" b="1" dirty="0" smtClean="0">
                  <a:latin typeface="楷体_GB2312" pitchFamily="49" charset="-122"/>
                  <a:ea typeface="楷体_GB2312" pitchFamily="49" charset="-122"/>
                </a:rPr>
                <a:t>    </a:t>
              </a:r>
              <a:r>
                <a:rPr lang="zh-CN" altLang="en-US" b="1" dirty="0" smtClean="0">
                  <a:latin typeface="黑体" pitchFamily="49" charset="-122"/>
                  <a:ea typeface="黑体" pitchFamily="49" charset="-122"/>
                </a:rPr>
                <a:t>管好班子、带好队伍，督促领导班子成员、下级领导班子廉洁从政，履行好</a:t>
              </a:r>
              <a:r>
                <a:rPr lang="en-US" b="1" dirty="0" smtClean="0">
                  <a:latin typeface="黑体" pitchFamily="49" charset="-122"/>
                  <a:ea typeface="黑体" pitchFamily="49" charset="-122"/>
                </a:rPr>
                <a:t>“</a:t>
              </a:r>
              <a:r>
                <a:rPr lang="zh-CN" altLang="en-US" b="1" dirty="0" smtClean="0">
                  <a:latin typeface="黑体" pitchFamily="49" charset="-122"/>
                  <a:ea typeface="黑体" pitchFamily="49" charset="-122"/>
                </a:rPr>
                <a:t>一岗双责</a:t>
              </a:r>
              <a:r>
                <a:rPr lang="en-US" b="1" dirty="0" smtClean="0">
                  <a:latin typeface="黑体" pitchFamily="49" charset="-122"/>
                  <a:ea typeface="黑体" pitchFamily="49" charset="-122"/>
                </a:rPr>
                <a:t>”</a:t>
              </a:r>
              <a:r>
                <a:rPr lang="zh-CN" altLang="en-US" b="1" dirty="0" smtClean="0">
                  <a:latin typeface="黑体" pitchFamily="49" charset="-122"/>
                  <a:ea typeface="黑体" pitchFamily="49" charset="-122"/>
                </a:rPr>
                <a:t>职责</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及时进行诫勉谈话</a:t>
              </a:r>
              <a:endParaRPr lang="en-US" altLang="zh-CN" b="1" dirty="0" smtClean="0">
                <a:latin typeface="黑体" pitchFamily="49" charset="-122"/>
                <a:ea typeface="黑体" pitchFamily="49" charset="-122"/>
              </a:endParaRPr>
            </a:p>
          </p:txBody>
        </p:sp>
        <p:sp>
          <p:nvSpPr>
            <p:cNvPr id="5" name="矩形 4"/>
            <p:cNvSpPr/>
            <p:nvPr/>
          </p:nvSpPr>
          <p:spPr>
            <a:xfrm>
              <a:off x="1214414" y="3029949"/>
              <a:ext cx="3416320" cy="684803"/>
            </a:xfrm>
            <a:prstGeom prst="rect">
              <a:avLst/>
            </a:prstGeom>
          </p:spPr>
          <p:txBody>
            <a:bodyPr wrap="none">
              <a:spAutoFit/>
            </a:bodyPr>
            <a:lstStyle/>
            <a:p>
              <a:pPr>
                <a:lnSpc>
                  <a:spcPct val="150000"/>
                </a:lnSpc>
                <a:buClr>
                  <a:srgbClr val="FF0000"/>
                </a:buClr>
              </a:pPr>
              <a:r>
                <a:rPr lang="zh-CN" altLang="en-US" sz="2800" b="1" dirty="0" smtClean="0">
                  <a:sym typeface="宋体" charset="-122"/>
                </a:rPr>
                <a:t>（四）发挥表率作用</a:t>
              </a:r>
              <a:endParaRPr lang="en-US" altLang="zh-CN" sz="2800" b="1" dirty="0" smtClean="0">
                <a:sym typeface="宋体" charset="-122"/>
              </a:endParaRPr>
            </a:p>
          </p:txBody>
        </p:sp>
        <p:sp>
          <p:nvSpPr>
            <p:cNvPr id="6" name="矩形 5"/>
            <p:cNvSpPr/>
            <p:nvPr/>
          </p:nvSpPr>
          <p:spPr>
            <a:xfrm>
              <a:off x="1571604" y="3862992"/>
              <a:ext cx="4000528" cy="858377"/>
            </a:xfrm>
            <a:prstGeom prst="rect">
              <a:avLst/>
            </a:prstGeom>
          </p:spPr>
          <p:txBody>
            <a:bodyPr wrap="square">
              <a:spAutoFit/>
            </a:bodyPr>
            <a:lstStyle/>
            <a:p>
              <a:pPr>
                <a:lnSpc>
                  <a:spcPct val="150000"/>
                </a:lnSpc>
                <a:buClr>
                  <a:srgbClr val="FF0000"/>
                </a:buClr>
              </a:pPr>
              <a:r>
                <a:rPr lang="zh-CN" altLang="en-US" b="1" dirty="0" smtClean="0">
                  <a:latin typeface="楷体_GB2312" pitchFamily="49" charset="-122"/>
                  <a:ea typeface="楷体_GB2312" pitchFamily="49" charset="-122"/>
                </a:rPr>
                <a:t>    </a:t>
              </a:r>
              <a:r>
                <a:rPr lang="zh-CN" altLang="en-US" b="1" dirty="0" smtClean="0">
                  <a:latin typeface="黑体" pitchFamily="49" charset="-122"/>
                  <a:ea typeface="黑体" pitchFamily="49" charset="-122"/>
                </a:rPr>
                <a:t>做好带头榜样：带头履行主体责任，带头落实制度，带头管好自己</a:t>
              </a:r>
              <a:endParaRPr lang="en-US" altLang="zh-CN" b="1" dirty="0" smtClean="0">
                <a:latin typeface="黑体" pitchFamily="49" charset="-122"/>
                <a:ea typeface="黑体" pitchFamily="49" charset="-122"/>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1_演示文稿20090611">
  <a:themeElements>
    <a:clrScheme name="演示文稿2009061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演示文稿20090611">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演示文稿2009061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演示文稿2009061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演示文稿2009061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演示文稿2009061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演示文稿2009061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演示文稿2009061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演示文稿2009061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演示文稿2009061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演示文稿2009061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演示文稿2009061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演示文稿2009061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演示文稿2009061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12638</TotalTime>
  <Words>1310</Words>
  <Application>Microsoft Office PowerPoint</Application>
  <PresentationFormat>全屏显示(4:3)</PresentationFormat>
  <Paragraphs>158</Paragraphs>
  <Slides>15</Slides>
  <Notes>1</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1_演示文稿20090611</vt:lpstr>
      <vt:lpstr>幻灯片 1</vt:lpstr>
      <vt:lpstr>内   容 </vt:lpstr>
      <vt:lpstr>背景及意义  </vt:lpstr>
      <vt:lpstr>党委主体责任</vt:lpstr>
      <vt:lpstr>一、党委领导班子的集体责任  </vt:lpstr>
      <vt:lpstr>一、党委领导班子的集体责任  </vt:lpstr>
      <vt:lpstr>一、党委领导班子的集体责任  </vt:lpstr>
      <vt:lpstr>二、书记、院长的责任  </vt:lpstr>
      <vt:lpstr>二、书记、院长的责任  </vt:lpstr>
      <vt:lpstr>二、副书记、副院长的责任  </vt:lpstr>
      <vt:lpstr>二、副书记、副院长的责任  </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ppt.glzy8.com提供海量PPT模板免费下载！</dc:title>
  <dc:creator>AT</dc:creator>
  <cp:lastModifiedBy>admin</cp:lastModifiedBy>
  <cp:revision>1201</cp:revision>
  <dcterms:created xsi:type="dcterms:W3CDTF">2005-12-12T12:41:07Z</dcterms:created>
  <dcterms:modified xsi:type="dcterms:W3CDTF">2016-07-26T03:54:16Z</dcterms:modified>
</cp:coreProperties>
</file>